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7"/>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471"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90" r:id="rId39"/>
    <p:sldId id="472" r:id="rId40"/>
    <p:sldId id="467" r:id="rId41"/>
    <p:sldId id="304" r:id="rId42"/>
    <p:sldId id="291" r:id="rId43"/>
    <p:sldId id="470" r:id="rId44"/>
    <p:sldId id="469" r:id="rId45"/>
    <p:sldId id="429" r:id="rId46"/>
    <p:sldId id="305" r:id="rId47"/>
    <p:sldId id="405" r:id="rId48"/>
    <p:sldId id="360" r:id="rId49"/>
    <p:sldId id="473" r:id="rId50"/>
    <p:sldId id="474" r:id="rId51"/>
    <p:sldId id="475" r:id="rId52"/>
    <p:sldId id="476" r:id="rId53"/>
    <p:sldId id="466" r:id="rId54"/>
    <p:sldId id="468" r:id="rId55"/>
    <p:sldId id="478" r:id="rId56"/>
    <p:sldId id="479" r:id="rId57"/>
    <p:sldId id="464" r:id="rId58"/>
    <p:sldId id="465" r:id="rId59"/>
    <p:sldId id="477" r:id="rId60"/>
    <p:sldId id="463" r:id="rId61"/>
    <p:sldId id="349" r:id="rId62"/>
    <p:sldId id="480" r:id="rId63"/>
    <p:sldId id="481" r:id="rId64"/>
    <p:sldId id="391" r:id="rId65"/>
    <p:sldId id="353" r:id="rId66"/>
    <p:sldId id="407" r:id="rId67"/>
    <p:sldId id="392" r:id="rId68"/>
    <p:sldId id="362" r:id="rId69"/>
    <p:sldId id="393" r:id="rId70"/>
    <p:sldId id="352" r:id="rId71"/>
    <p:sldId id="395" r:id="rId72"/>
    <p:sldId id="271" r:id="rId73"/>
    <p:sldId id="365" r:id="rId74"/>
    <p:sldId id="363" r:id="rId75"/>
    <p:sldId id="394" r:id="rId76"/>
    <p:sldId id="270" r:id="rId77"/>
    <p:sldId id="406" r:id="rId78"/>
    <p:sldId id="364" r:id="rId79"/>
    <p:sldId id="316" r:id="rId80"/>
    <p:sldId id="397" r:id="rId81"/>
    <p:sldId id="368" r:id="rId82"/>
    <p:sldId id="317" r:id="rId83"/>
    <p:sldId id="370" r:id="rId84"/>
    <p:sldId id="401" r:id="rId85"/>
    <p:sldId id="403" r:id="rId86"/>
    <p:sldId id="404" r:id="rId87"/>
    <p:sldId id="398" r:id="rId88"/>
    <p:sldId id="336" r:id="rId89"/>
    <p:sldId id="446" r:id="rId90"/>
    <p:sldId id="447" r:id="rId91"/>
    <p:sldId id="448" r:id="rId92"/>
    <p:sldId id="373" r:id="rId93"/>
    <p:sldId id="375" r:id="rId94"/>
    <p:sldId id="376" r:id="rId95"/>
    <p:sldId id="282" r:id="rId96"/>
    <p:sldId id="302" r:id="rId97"/>
    <p:sldId id="380" r:id="rId98"/>
    <p:sldId id="372" r:id="rId99"/>
    <p:sldId id="408" r:id="rId100"/>
    <p:sldId id="409" r:id="rId101"/>
    <p:sldId id="385" r:id="rId102"/>
    <p:sldId id="410" r:id="rId103"/>
    <p:sldId id="338" r:id="rId104"/>
    <p:sldId id="381" r:id="rId105"/>
    <p:sldId id="343" r:id="rId106"/>
    <p:sldId id="411" r:id="rId107"/>
    <p:sldId id="318" r:id="rId108"/>
    <p:sldId id="319" r:id="rId109"/>
    <p:sldId id="382" r:id="rId110"/>
    <p:sldId id="297" r:id="rId111"/>
    <p:sldId id="412" r:id="rId112"/>
    <p:sldId id="383" r:id="rId113"/>
    <p:sldId id="384" r:id="rId114"/>
    <p:sldId id="320" r:id="rId115"/>
    <p:sldId id="445" r:id="rId116"/>
    <p:sldId id="342" r:id="rId117"/>
    <p:sldId id="413" r:id="rId118"/>
    <p:sldId id="321" r:id="rId119"/>
    <p:sldId id="414" r:id="rId120"/>
    <p:sldId id="416" r:id="rId121"/>
    <p:sldId id="322" r:id="rId122"/>
    <p:sldId id="417" r:id="rId123"/>
    <p:sldId id="418" r:id="rId124"/>
    <p:sldId id="323" r:id="rId125"/>
    <p:sldId id="420" r:id="rId126"/>
    <p:sldId id="419" r:id="rId127"/>
    <p:sldId id="421" r:id="rId128"/>
    <p:sldId id="422" r:id="rId129"/>
    <p:sldId id="450" r:id="rId130"/>
    <p:sldId id="386" r:id="rId131"/>
    <p:sldId id="309" r:id="rId132"/>
    <p:sldId id="423" r:id="rId133"/>
    <p:sldId id="387" r:id="rId134"/>
    <p:sldId id="424" r:id="rId135"/>
    <p:sldId id="388" r:id="rId136"/>
    <p:sldId id="298" r:id="rId137"/>
    <p:sldId id="425" r:id="rId138"/>
    <p:sldId id="426" r:id="rId139"/>
    <p:sldId id="427" r:id="rId140"/>
    <p:sldId id="428" r:id="rId141"/>
    <p:sldId id="430" r:id="rId142"/>
    <p:sldId id="389" r:id="rId143"/>
    <p:sldId id="301" r:id="rId144"/>
    <p:sldId id="432" r:id="rId145"/>
    <p:sldId id="433" r:id="rId146"/>
    <p:sldId id="330" r:id="rId147"/>
    <p:sldId id="434" r:id="rId148"/>
    <p:sldId id="435" r:id="rId149"/>
    <p:sldId id="390" r:id="rId150"/>
    <p:sldId id="331" r:id="rId151"/>
    <p:sldId id="332" r:id="rId152"/>
    <p:sldId id="443" r:id="rId153"/>
    <p:sldId id="326" r:id="rId154"/>
    <p:sldId id="437" r:id="rId155"/>
    <p:sldId id="438" r:id="rId156"/>
    <p:sldId id="439" r:id="rId157"/>
    <p:sldId id="441" r:id="rId158"/>
    <p:sldId id="442" r:id="rId159"/>
    <p:sldId id="378" r:id="rId160"/>
    <p:sldId id="339" r:id="rId161"/>
    <p:sldId id="328" r:id="rId162"/>
    <p:sldId id="459" r:id="rId163"/>
    <p:sldId id="340" r:id="rId164"/>
    <p:sldId id="341" r:id="rId165"/>
    <p:sldId id="333" r:id="rId166"/>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8" autoAdjust="0"/>
  </p:normalViewPr>
  <p:slideViewPr>
    <p:cSldViewPr>
      <p:cViewPr>
        <p:scale>
          <a:sx n="125" d="100"/>
          <a:sy n="125" d="100"/>
        </p:scale>
        <p:origin x="-1116" y="-64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5-2-2018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149</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153</a:t>
            </a:fld>
            <a:endParaRPr lang="nl-NL"/>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154</a:t>
            </a:fld>
            <a:endParaRPr lang="nl-NL"/>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155</a:t>
            </a:fld>
            <a:endParaRPr lang="nl-NL"/>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156</a:t>
            </a:fld>
            <a:endParaRPr lang="nl-N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157</a:t>
            </a:fld>
            <a:endParaRPr lang="nl-NL"/>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158</a:t>
            </a:fld>
            <a:endParaRPr lang="nl-NL"/>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159</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160</a:t>
            </a:fld>
            <a:endParaRPr lang="nl-NL"/>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161</a:t>
            </a:fld>
            <a:endParaRPr lang="nl-NL"/>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163</a:t>
            </a:fld>
            <a:endParaRPr lang="nl-NL"/>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164</a:t>
            </a:fld>
            <a:endParaRPr lang="nl-NL"/>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165</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430887"/>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r>
              <a:rPr lang="en-US" sz="1100" dirty="0" smtClean="0"/>
              <a:t> /</a:t>
            </a:r>
            <a:r>
              <a:rPr lang="en-US" sz="1100" baseline="0" dirty="0" smtClean="0"/>
              <a:t> </a:t>
            </a:r>
          </a:p>
          <a:p>
            <a:r>
              <a:rPr lang="en-US" sz="1100" baseline="0" dirty="0" smtClean="0"/>
              <a:t>Erwin van </a:t>
            </a:r>
            <a:r>
              <a:rPr lang="en-US" sz="1100" baseline="0" dirty="0" err="1" smtClean="0"/>
              <a:t>der</a:t>
            </a:r>
            <a:r>
              <a:rPr lang="en-US" sz="1100" baseline="0" dirty="0" smtClean="0"/>
              <a:t> Ham</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0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58.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Weekendschool-PiAndM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a:t>
            </a:r>
            <a:r>
              <a:rPr lang="en-US" sz="1050" dirty="0" smtClean="0"/>
              <a:t>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a:t>
            </a:r>
            <a:r>
              <a:rPr lang="en-US" sz="1050" dirty="0" smtClean="0"/>
              <a:t>expert (today: you)</a:t>
            </a:r>
            <a:endParaRPr lang="en-US" sz="1050" dirty="0" smtClean="0"/>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the </a:t>
            </a:r>
            <a:r>
              <a:rPr lang="en-US" dirty="0" err="1" smtClean="0"/>
              <a:t>config</a:t>
            </a:r>
            <a:r>
              <a:rPr lang="en-US" dirty="0" smtClean="0"/>
              <a:t>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en-US" sz="2000" dirty="0" smtClean="0"/>
              <a:t>In order not to loose time, it is recommended to add all setups in the </a:t>
            </a:r>
            <a:r>
              <a:rPr lang="en-US" sz="2000" dirty="0" err="1" smtClean="0"/>
              <a:t>config</a:t>
            </a:r>
            <a:r>
              <a:rPr lang="en-US" sz="2000" dirty="0" smtClean="0"/>
              <a:t> file now. </a:t>
            </a:r>
          </a:p>
          <a:p>
            <a:pPr lvl="1"/>
            <a:r>
              <a:rPr lang="en-US" sz="1800" dirty="0" smtClean="0"/>
              <a:t>If you continued from the beginners workshop then leave in what you have, only add.</a:t>
            </a:r>
          </a:p>
          <a:p>
            <a:pPr lvl="1"/>
            <a:r>
              <a:rPr lang="en-US" sz="1800" dirty="0" smtClean="0"/>
              <a:t>D3: out, </a:t>
            </a:r>
            <a:r>
              <a:rPr lang="en-US" sz="1800" dirty="0" err="1" smtClean="0"/>
              <a:t>pwm</a:t>
            </a:r>
            <a:r>
              <a:rPr lang="en-US" sz="1800" dirty="0" smtClean="0"/>
              <a:t>, 3Color Red LED</a:t>
            </a:r>
          </a:p>
          <a:p>
            <a:pPr lvl="1"/>
            <a:r>
              <a:rPr lang="en-US" sz="1800" dirty="0" smtClean="0"/>
              <a:t>D5: out, </a:t>
            </a:r>
            <a:r>
              <a:rPr lang="en-US" sz="1800" dirty="0" err="1" smtClean="0"/>
              <a:t>pwm</a:t>
            </a:r>
            <a:r>
              <a:rPr lang="en-US" sz="1800" dirty="0" smtClean="0"/>
              <a:t>, 3Color Blue LED</a:t>
            </a:r>
          </a:p>
          <a:p>
            <a:pPr lvl="1"/>
            <a:r>
              <a:rPr lang="en-US" sz="1800" dirty="0" smtClean="0"/>
              <a:t>D6: out, </a:t>
            </a:r>
            <a:r>
              <a:rPr lang="en-US" sz="1800" dirty="0" err="1" smtClean="0"/>
              <a:t>pwm</a:t>
            </a:r>
            <a:r>
              <a:rPr lang="en-US" sz="1800" dirty="0" smtClean="0"/>
              <a:t>, 3Color Green LED</a:t>
            </a:r>
          </a:p>
          <a:p>
            <a:pPr lvl="1"/>
            <a:r>
              <a:rPr lang="en-US" sz="1800" dirty="0" smtClean="0"/>
              <a:t>D8: in, </a:t>
            </a:r>
            <a:r>
              <a:rPr lang="en-US" sz="1800" dirty="0" err="1" smtClean="0"/>
              <a:t>counter_pullup</a:t>
            </a:r>
            <a:r>
              <a:rPr lang="en-US" sz="1800" dirty="0" smtClean="0"/>
              <a:t>, Counter button</a:t>
            </a:r>
          </a:p>
          <a:p>
            <a:pPr lvl="1"/>
            <a:r>
              <a:rPr lang="en-US" sz="1800" dirty="0" smtClean="0"/>
              <a:t>D10: in, counter, IR sensor	</a:t>
            </a:r>
          </a:p>
          <a:p>
            <a:pPr lvl="1">
              <a:buNone/>
            </a:pPr>
            <a:r>
              <a:rPr lang="en-US" sz="1800" dirty="0" smtClean="0"/>
              <a:t>						</a:t>
            </a:r>
          </a:p>
          <a:p>
            <a:pPr lvl="1">
              <a:buNone/>
            </a:pPr>
            <a:r>
              <a:rPr lang="en-US" sz="1800" dirty="0" smtClean="0"/>
              <a:t>						</a:t>
            </a:r>
            <a:endParaRPr lang="en-US"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101</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en-US" dirty="0" smtClean="0"/>
              <a:t>- A0: in, analog, Rain Sensor</a:t>
            </a:r>
          </a:p>
          <a:p>
            <a:pPr>
              <a:spcAft>
                <a:spcPts val="400"/>
              </a:spcAft>
            </a:pPr>
            <a:r>
              <a:rPr lang="en-US" dirty="0" smtClean="0"/>
              <a:t>- A1: in, </a:t>
            </a:r>
            <a:r>
              <a:rPr lang="en-US" dirty="0" err="1" smtClean="0"/>
              <a:t>input_pullup</a:t>
            </a:r>
            <a:r>
              <a:rPr lang="en-US" dirty="0" smtClean="0"/>
              <a:t>, Tilt Sensor</a:t>
            </a:r>
          </a:p>
          <a:p>
            <a:pPr>
              <a:spcAft>
                <a:spcPts val="400"/>
              </a:spcAft>
            </a:pPr>
            <a:r>
              <a:rPr lang="en-US" dirty="0" smtClean="0"/>
              <a:t>- A2: out, output, Relay</a:t>
            </a:r>
          </a:p>
          <a:p>
            <a:pPr>
              <a:spcAft>
                <a:spcPts val="400"/>
              </a:spcAft>
            </a:pPr>
            <a:r>
              <a:rPr lang="en-US" dirty="0" smtClean="0"/>
              <a:t>- A3: in, analog, Sound Sensor</a:t>
            </a:r>
          </a:p>
          <a:p>
            <a:pPr>
              <a:spcAft>
                <a:spcPts val="400"/>
              </a:spcAft>
            </a:pPr>
            <a:r>
              <a:rPr lang="en-US" dirty="0" smtClean="0"/>
              <a:t>- A5: in, </a:t>
            </a:r>
            <a:r>
              <a:rPr lang="en-US" dirty="0" err="1" smtClean="0"/>
              <a:t>input_pullup</a:t>
            </a:r>
            <a:r>
              <a:rPr lang="en-US" dirty="0" smtClean="0"/>
              <a:t>, Joystick Button</a:t>
            </a:r>
          </a:p>
          <a:p>
            <a:pPr>
              <a:spcAft>
                <a:spcPts val="400"/>
              </a:spcAft>
            </a:pPr>
            <a:r>
              <a:rPr lang="en-US" dirty="0" smtClean="0"/>
              <a:t>- A6: in, analog, </a:t>
            </a:r>
            <a:r>
              <a:rPr lang="en-US" dirty="0" err="1" smtClean="0"/>
              <a:t>JoyStickY</a:t>
            </a:r>
            <a:endParaRPr lang="en-US" dirty="0" smtClean="0"/>
          </a:p>
          <a:p>
            <a:pPr>
              <a:spcAft>
                <a:spcPts val="400"/>
              </a:spcAft>
            </a:pPr>
            <a:r>
              <a:rPr lang="en-US" dirty="0" smtClean="0"/>
              <a:t>- A7: in, analog, </a:t>
            </a:r>
            <a:r>
              <a:rPr lang="en-US" dirty="0" err="1" smtClean="0"/>
              <a:t>JoyStickX</a:t>
            </a:r>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Make variables</a:t>
            </a:r>
            <a:endParaRPr lang="nl-NL" dirty="0"/>
          </a:p>
        </p:txBody>
      </p:sp>
      <p:sp>
        <p:nvSpPr>
          <p:cNvPr id="3" name="Tijdelijke aanduiding voor inhoud 2"/>
          <p:cNvSpPr>
            <a:spLocks noGrp="1"/>
          </p:cNvSpPr>
          <p:nvPr>
            <p:ph idx="1"/>
          </p:nvPr>
        </p:nvSpPr>
        <p:spPr/>
        <p:txBody>
          <a:bodyPr/>
          <a:lstStyle/>
          <a:p>
            <a:r>
              <a:rPr lang="en-US" dirty="0" smtClean="0"/>
              <a:t>Save the </a:t>
            </a:r>
            <a:r>
              <a:rPr lang="en-US" dirty="0" err="1" smtClean="0"/>
              <a:t>config</a:t>
            </a:r>
            <a:r>
              <a:rPr lang="en-US" dirty="0" smtClean="0"/>
              <a:t> file</a:t>
            </a:r>
          </a:p>
          <a:p>
            <a:r>
              <a:rPr lang="en-US" dirty="0" smtClean="0"/>
              <a:t>(Re)start </a:t>
            </a:r>
            <a:r>
              <a:rPr lang="en-US" dirty="0" err="1" smtClean="0"/>
              <a:t>scratchClient</a:t>
            </a:r>
            <a:endParaRPr lang="en-US" dirty="0" smtClean="0"/>
          </a:p>
          <a:p>
            <a:r>
              <a:rPr lang="en-US" dirty="0" smtClean="0"/>
              <a:t>In Scratch, create a variable for each of the </a:t>
            </a:r>
            <a:r>
              <a:rPr lang="en-US" i="1" dirty="0" smtClean="0"/>
              <a:t>out</a:t>
            </a:r>
            <a:r>
              <a:rPr lang="en-US" dirty="0" smtClean="0"/>
              <a:t> parameters.</a:t>
            </a:r>
          </a:p>
          <a:p>
            <a:pPr lvl="1"/>
            <a:r>
              <a:rPr lang="en-US" dirty="0" smtClean="0"/>
              <a:t>Note: variable names are case sensitive.</a:t>
            </a:r>
          </a:p>
          <a:p>
            <a:r>
              <a:rPr lang="en-US" dirty="0" smtClean="0"/>
              <a:t>In Scratch, make all of the sensors visible, so all </a:t>
            </a:r>
            <a:r>
              <a:rPr lang="en-US" i="1" dirty="0" smtClean="0"/>
              <a:t>in</a:t>
            </a:r>
            <a:r>
              <a:rPr lang="en-US" dirty="0" smtClean="0"/>
              <a:t> parameters.</a:t>
            </a:r>
          </a:p>
          <a:p>
            <a:pPr lvl="1"/>
            <a:r>
              <a:rPr lang="en-US" dirty="0" smtClean="0"/>
              <a:t>Will only work if </a:t>
            </a:r>
            <a:r>
              <a:rPr lang="en-US" dirty="0" err="1" smtClean="0"/>
              <a:t>scratchClient</a:t>
            </a:r>
            <a:r>
              <a:rPr lang="en-US" dirty="0" smtClean="0"/>
              <a: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en-US"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en-US" sz="4200" dirty="0" smtClean="0"/>
              <a:t>The advanced workshop may be too short to do all activities.</a:t>
            </a:r>
          </a:p>
          <a:p>
            <a:pPr lvl="1"/>
            <a:r>
              <a:rPr lang="en-US" sz="3800" dirty="0" smtClean="0"/>
              <a:t>So pick the order of the topics from the list</a:t>
            </a:r>
          </a:p>
          <a:p>
            <a:r>
              <a:rPr lang="en-US" sz="4200" dirty="0" smtClean="0"/>
              <a:t>The </a:t>
            </a:r>
            <a:r>
              <a:rPr lang="en-US" sz="4200" dirty="0" smtClean="0">
                <a:solidFill>
                  <a:srgbClr val="FF0000"/>
                </a:solidFill>
              </a:rPr>
              <a:t>red topics </a:t>
            </a:r>
            <a:r>
              <a:rPr lang="en-US" sz="4200" dirty="0" smtClean="0"/>
              <a:t>teach you more about </a:t>
            </a:r>
            <a:r>
              <a:rPr lang="en-US" sz="4200" dirty="0" err="1" smtClean="0"/>
              <a:t>scratchClient</a:t>
            </a:r>
            <a:r>
              <a:rPr lang="en-US" sz="4200" dirty="0" smtClean="0"/>
              <a:t>.</a:t>
            </a:r>
          </a:p>
          <a:p>
            <a:r>
              <a:rPr lang="en-US" sz="4200" dirty="0" smtClean="0"/>
              <a:t>The </a:t>
            </a:r>
            <a:r>
              <a:rPr lang="en-US" sz="4200" dirty="0" smtClean="0">
                <a:solidFill>
                  <a:srgbClr val="007A37"/>
                </a:solidFill>
              </a:rPr>
              <a:t>green topics </a:t>
            </a:r>
            <a:r>
              <a:rPr lang="en-US" sz="4200" dirty="0" smtClean="0"/>
              <a:t>teach you more about electronics, sensors and engineering.</a:t>
            </a:r>
          </a:p>
          <a:p>
            <a:r>
              <a:rPr lang="en-US"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en-US" dirty="0" smtClean="0">
                <a:solidFill>
                  <a:srgbClr val="007A37"/>
                </a:solidFill>
              </a:rPr>
              <a:t>Joystick</a:t>
            </a:r>
          </a:p>
          <a:p>
            <a:pPr lvl="1"/>
            <a:r>
              <a:rPr lang="en-US" dirty="0" smtClean="0"/>
              <a:t>Control position or control speed</a:t>
            </a:r>
          </a:p>
          <a:p>
            <a:pPr lvl="1"/>
            <a:r>
              <a:rPr lang="en-US" dirty="0" smtClean="0"/>
              <a:t>Take care of calibration and drift</a:t>
            </a:r>
          </a:p>
          <a:p>
            <a:r>
              <a:rPr lang="en-US" sz="2700" dirty="0" smtClean="0">
                <a:solidFill>
                  <a:srgbClr val="007A37"/>
                </a:solidFill>
              </a:rPr>
              <a:t>3-color LED</a:t>
            </a:r>
          </a:p>
          <a:p>
            <a:pPr lvl="1"/>
            <a:r>
              <a:rPr lang="en-US" dirty="0" smtClean="0"/>
              <a:t>To make any color</a:t>
            </a:r>
          </a:p>
          <a:p>
            <a:r>
              <a:rPr lang="en-US" dirty="0" smtClean="0">
                <a:solidFill>
                  <a:srgbClr val="FF0000"/>
                </a:solidFill>
              </a:rPr>
              <a:t>Counter function</a:t>
            </a:r>
          </a:p>
          <a:p>
            <a:pPr lvl="1"/>
            <a:r>
              <a:rPr lang="en-US" dirty="0" smtClean="0"/>
              <a:t>With button or IR slotted sensor</a:t>
            </a:r>
          </a:p>
          <a:p>
            <a:r>
              <a:rPr lang="en-US" sz="2700" dirty="0" smtClean="0">
                <a:solidFill>
                  <a:srgbClr val="007A37"/>
                </a:solidFill>
              </a:rPr>
              <a:t>Rain sensor</a:t>
            </a:r>
          </a:p>
          <a:p>
            <a:r>
              <a:rPr lang="en-US" sz="2700" dirty="0" smtClean="0">
                <a:solidFill>
                  <a:srgbClr val="007A37"/>
                </a:solidFill>
              </a:rPr>
              <a:t>Tilt sensor</a:t>
            </a:r>
          </a:p>
          <a:p>
            <a:r>
              <a:rPr lang="en-US" sz="2700" dirty="0" smtClean="0">
                <a:solidFill>
                  <a:srgbClr val="007A37"/>
                </a:solidFill>
              </a:rPr>
              <a:t>Sound sensor</a:t>
            </a:r>
          </a:p>
          <a:p>
            <a:r>
              <a:rPr lang="en-US" dirty="0" smtClean="0">
                <a:solidFill>
                  <a:srgbClr val="FF0000"/>
                </a:solidFill>
              </a:rPr>
              <a:t>Strongly link the </a:t>
            </a:r>
            <a:r>
              <a:rPr lang="en-US" dirty="0" err="1" smtClean="0">
                <a:solidFill>
                  <a:srgbClr val="FF0000"/>
                </a:solidFill>
              </a:rPr>
              <a:t>config</a:t>
            </a:r>
            <a:r>
              <a:rPr lang="en-US" dirty="0" smtClean="0">
                <a:solidFill>
                  <a:srgbClr val="FF0000"/>
                </a:solidFill>
              </a:rPr>
              <a:t> file to the </a:t>
            </a:r>
            <a:r>
              <a:rPr lang="en-US" dirty="0" err="1" smtClean="0">
                <a:solidFill>
                  <a:srgbClr val="FF0000"/>
                </a:solidFill>
              </a:rPr>
              <a:t>Arduino</a:t>
            </a:r>
            <a:endParaRPr lang="en-US" dirty="0" smtClean="0">
              <a:solidFill>
                <a:srgbClr val="FF0000"/>
              </a:solidFill>
            </a:endParaRPr>
          </a:p>
          <a:p>
            <a:pPr lvl="1"/>
            <a:r>
              <a:rPr lang="en-US" dirty="0" smtClean="0"/>
              <a:t>For safety</a:t>
            </a:r>
          </a:p>
          <a:p>
            <a:pPr lvl="1"/>
            <a:r>
              <a:rPr lang="en-US" dirty="0" smtClean="0"/>
              <a:t>For connection errors</a:t>
            </a:r>
          </a:p>
          <a:p>
            <a:r>
              <a:rPr lang="en-US" dirty="0" smtClean="0">
                <a:solidFill>
                  <a:srgbClr val="FF0000"/>
                </a:solidFill>
              </a:rPr>
              <a:t>Control multiple </a:t>
            </a:r>
            <a:r>
              <a:rPr lang="en-US" dirty="0" err="1" smtClean="0">
                <a:solidFill>
                  <a:srgbClr val="FF0000"/>
                </a:solidFill>
              </a:rPr>
              <a:t>Arduinos</a:t>
            </a:r>
            <a:r>
              <a:rPr lang="en-US" dirty="0" smtClean="0">
                <a:solidFill>
                  <a:srgbClr val="FF0000"/>
                </a:solidFill>
              </a:rPr>
              <a:t> concurrently</a:t>
            </a:r>
          </a:p>
          <a:p>
            <a:r>
              <a:rPr lang="en-US" dirty="0" smtClean="0">
                <a:solidFill>
                  <a:srgbClr val="FF0000"/>
                </a:solidFill>
              </a:rPr>
              <a:t>Power On Self Test</a:t>
            </a:r>
          </a:p>
          <a:p>
            <a:r>
              <a:rPr lang="en-US" sz="2700" dirty="0" smtClean="0">
                <a:solidFill>
                  <a:srgbClr val="007A37"/>
                </a:solidFill>
              </a:rPr>
              <a:t>Controlling a relay</a:t>
            </a:r>
          </a:p>
          <a:p>
            <a:r>
              <a:rPr lang="en-US" sz="2700" dirty="0" smtClean="0">
                <a:solidFill>
                  <a:srgbClr val="007A37"/>
                </a:solidFill>
              </a:rPr>
              <a:t>Controlling 220 Volt appliances (only info)</a:t>
            </a:r>
          </a:p>
          <a:p>
            <a:r>
              <a:rPr lang="en-US" sz="2700" dirty="0" smtClean="0">
                <a:solidFill>
                  <a:srgbClr val="007A37"/>
                </a:solidFill>
              </a:rPr>
              <a:t>Controlling a camera (only info)</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en-US"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104</a:t>
            </a:fld>
            <a:endParaRPr lang="nl-NL"/>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en-US"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en-US"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en-US" sz="1050" dirty="0" smtClean="0"/>
              <a:t>Y</a:t>
            </a:r>
            <a:endParaRPr lang="nl-NL" sz="105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A joy stick has two small potentiometers and a button</a:t>
            </a:r>
          </a:p>
          <a:p>
            <a:pPr lvl="1"/>
            <a:r>
              <a:rPr lang="en-US" dirty="0" smtClean="0"/>
              <a:t>When the joy stick is released (neutral position), the potentiometers are in the middle of the value range (middle between 0 and 1024)</a:t>
            </a:r>
          </a:p>
          <a:p>
            <a:pPr lvl="1"/>
            <a:r>
              <a:rPr lang="en-US" dirty="0" smtClean="0"/>
              <a:t>There is one potentiometer for X and one for Y</a:t>
            </a:r>
          </a:p>
          <a:p>
            <a:pPr lvl="1"/>
            <a:r>
              <a:rPr lang="en-US" dirty="0" smtClean="0"/>
              <a:t>The button is operated when pressing the button.</a:t>
            </a:r>
          </a:p>
          <a:p>
            <a:r>
              <a:rPr lang="en-US" dirty="0" smtClean="0"/>
              <a:t>Reconnect and repower</a:t>
            </a:r>
          </a:p>
          <a:p>
            <a:r>
              <a:rPr lang="en-US" dirty="0" smtClean="0"/>
              <a:t>Wait till the </a:t>
            </a:r>
            <a:r>
              <a:rPr lang="en-US" dirty="0" err="1" smtClean="0"/>
              <a:t>Arduino</a:t>
            </a:r>
            <a:r>
              <a:rPr lang="en-US" dirty="0" smtClean="0"/>
              <a:t> LED blinks slowly.</a:t>
            </a:r>
          </a:p>
          <a:p>
            <a:r>
              <a:rPr lang="en-US" dirty="0" smtClean="0"/>
              <a:t>Now try moving and pressing the joy stick. Look at the 3 joy stick values to change</a:t>
            </a:r>
          </a:p>
          <a:p>
            <a:pPr lvl="1"/>
            <a:r>
              <a:rPr lang="en-US" dirty="0" err="1" smtClean="0"/>
              <a:t>JoystickX</a:t>
            </a:r>
            <a:r>
              <a:rPr lang="en-US" dirty="0" smtClean="0"/>
              <a:t> and </a:t>
            </a:r>
            <a:r>
              <a:rPr lang="en-US" dirty="0" err="1" smtClean="0"/>
              <a:t>JoystickY</a:t>
            </a:r>
            <a:r>
              <a:rPr lang="en-US" dirty="0" smtClean="0"/>
              <a:t> between about 0 and about 1024.</a:t>
            </a:r>
          </a:p>
          <a:p>
            <a:pPr lvl="1"/>
            <a:r>
              <a:rPr lang="en-US"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You can directly use the value of the joystick </a:t>
            </a:r>
          </a:p>
          <a:p>
            <a:pPr lvl="1"/>
            <a:r>
              <a:rPr lang="en-US" dirty="0" smtClean="0"/>
              <a:t>E.g. to control the position of a servo</a:t>
            </a:r>
          </a:p>
          <a:p>
            <a:pPr lvl="1"/>
            <a:r>
              <a:rPr lang="en-US" dirty="0" smtClean="0"/>
              <a:t>E.g. to control the intensity of a LED</a:t>
            </a:r>
          </a:p>
          <a:p>
            <a:pPr lvl="1"/>
            <a:r>
              <a:rPr lang="en-US" dirty="0" smtClean="0"/>
              <a:t>When releasing the knob, it will move back to the middle value.</a:t>
            </a:r>
          </a:p>
          <a:p>
            <a:pPr lvl="1"/>
            <a:r>
              <a:rPr lang="en-US" dirty="0" smtClean="0"/>
              <a:t>E.g.: LED = </a:t>
            </a:r>
            <a:r>
              <a:rPr lang="en-US" dirty="0" err="1" smtClean="0"/>
              <a:t>JoystickX</a:t>
            </a:r>
            <a:r>
              <a:rPr lang="en-US" dirty="0" smtClean="0"/>
              <a:t> </a:t>
            </a:r>
          </a:p>
          <a:p>
            <a:r>
              <a:rPr lang="en-US" dirty="0" smtClean="0"/>
              <a:t>You can alternatively use the joystick to determine the speed of the change</a:t>
            </a:r>
          </a:p>
          <a:p>
            <a:pPr lvl="1"/>
            <a:r>
              <a:rPr lang="en-US" dirty="0" smtClean="0"/>
              <a:t>E.g. move a servo fast or slow. Let the servo stop at the latest position when you release the knob.</a:t>
            </a:r>
          </a:p>
          <a:p>
            <a:pPr lvl="2"/>
            <a:r>
              <a:rPr lang="en-US" dirty="0" smtClean="0"/>
              <a:t>E.g.: LED = LED + (</a:t>
            </a:r>
            <a:r>
              <a:rPr lang="en-US" dirty="0" err="1" smtClean="0"/>
              <a:t>JoystickX</a:t>
            </a:r>
            <a:r>
              <a:rPr lang="en-US" dirty="0" smtClean="0"/>
              <a:t> – 512) / 200             (512 = neutral position value, 200 = sensitivity)</a:t>
            </a:r>
          </a:p>
          <a:p>
            <a:pPr lvl="1"/>
            <a:r>
              <a:rPr lang="en-US" dirty="0" smtClean="0"/>
              <a:t>You can also use the Scratch pen function draw on the screen.</a:t>
            </a:r>
          </a:p>
          <a:p>
            <a:pPr lvl="2"/>
            <a:r>
              <a:rPr lang="en-US" dirty="0" smtClean="0"/>
              <a:t>And e.g. use the potentiometer to change pen width or color.</a:t>
            </a:r>
          </a:p>
          <a:p>
            <a:r>
              <a:rPr lang="en-US"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Not all joysticks will give the same value if they are in the middle position</a:t>
            </a:r>
          </a:p>
          <a:p>
            <a:r>
              <a:rPr lang="en-US" dirty="0" smtClean="0"/>
              <a:t>Influenced by temperature, the value produced in the middle position can drift over time.</a:t>
            </a:r>
          </a:p>
          <a:p>
            <a:r>
              <a:rPr lang="en-US" dirty="0" smtClean="0"/>
              <a:t>Therefore build in some threshold around the middle position</a:t>
            </a:r>
          </a:p>
          <a:p>
            <a:pPr lvl="1"/>
            <a:r>
              <a:rPr lang="en-US" dirty="0" smtClean="0"/>
              <a:t>If the middle position is 512, then do only react if the value changes by at least ca. 15, so e.g. &gt; 525 or &lt; 500.</a:t>
            </a:r>
          </a:p>
          <a:p>
            <a:pPr lvl="1"/>
            <a:r>
              <a:rPr lang="en-US" dirty="0" smtClean="0"/>
              <a:t>Whether 15 is enough as threshold you will learn over time. Increase the value if it drifts more than that.</a:t>
            </a:r>
          </a:p>
          <a:p>
            <a:pPr lvl="1"/>
            <a:r>
              <a:rPr lang="en-US"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 a 3-color LED</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109</a:t>
            </a:fld>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512168"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a:t>
            </a:r>
            <a:r>
              <a:rPr lang="en-US" dirty="0" smtClean="0"/>
              <a:t>is for everyone, from </a:t>
            </a:r>
            <a:r>
              <a:rPr lang="en-US" dirty="0" smtClean="0"/>
              <a:t>beginners </a:t>
            </a:r>
            <a:r>
              <a:rPr lang="en-US" dirty="0" smtClean="0"/>
              <a:t>to experts</a:t>
            </a:r>
            <a:r>
              <a:rPr lang="en-US" dirty="0" smtClean="0"/>
              <a:t>.</a:t>
            </a:r>
          </a:p>
          <a:p>
            <a:r>
              <a:rPr lang="en-US" dirty="0" smtClean="0"/>
              <a:t>Not enough time to do all, so choose what you want to do.</a:t>
            </a:r>
          </a:p>
          <a:p>
            <a:r>
              <a:rPr lang="en-US" dirty="0" smtClean="0"/>
              <a:t>Yellow slides have background information and you can </a:t>
            </a:r>
            <a:r>
              <a:rPr lang="en-US" dirty="0" smtClean="0"/>
              <a:t>skip them </a:t>
            </a:r>
            <a:r>
              <a:rPr lang="en-US" dirty="0" smtClean="0"/>
              <a:t>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a:t>
            </a:r>
            <a:r>
              <a:rPr lang="en-US" dirty="0" smtClean="0"/>
              <a:t>LEDs (digital out) </a:t>
            </a:r>
            <a:r>
              <a:rPr lang="en-US" dirty="0" smtClean="0"/>
              <a:t>and </a:t>
            </a:r>
            <a:r>
              <a:rPr lang="en-US" dirty="0" smtClean="0"/>
              <a:t>Button (digital in)</a:t>
            </a:r>
            <a:endParaRPr lang="en-US" dirty="0" smtClean="0"/>
          </a:p>
          <a:p>
            <a:pPr lvl="1"/>
            <a:r>
              <a:rPr lang="en-US" dirty="0" smtClean="0"/>
              <a:t>All: try </a:t>
            </a:r>
            <a:r>
              <a:rPr lang="en-US" dirty="0" smtClean="0"/>
              <a:t>it out </a:t>
            </a:r>
            <a:r>
              <a:rPr lang="en-US" dirty="0" smtClean="0"/>
              <a:t>in Scratch</a:t>
            </a:r>
          </a:p>
          <a:p>
            <a:pPr lvl="1"/>
            <a:r>
              <a:rPr lang="en-US" dirty="0" smtClean="0"/>
              <a:t>After that: select further topics from separate files </a:t>
            </a:r>
          </a:p>
          <a:p>
            <a:pPr lvl="2"/>
            <a:r>
              <a:rPr lang="en-US" dirty="0" smtClean="0"/>
              <a:t>Intermediate level </a:t>
            </a:r>
          </a:p>
          <a:p>
            <a:pPr lvl="2"/>
            <a:r>
              <a:rPr lang="en-US" dirty="0" smtClean="0"/>
              <a:t>Advanced level (material in English only)</a:t>
            </a:r>
          </a:p>
          <a:p>
            <a:pPr lvl="2"/>
            <a:r>
              <a:rPr lang="en-US" dirty="0" smtClean="0"/>
              <a:t>Expert level (material in English only)</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en-US" dirty="0" smtClean="0"/>
              <a:t>A 3-color LED has 3 LEDs in one package</a:t>
            </a:r>
          </a:p>
          <a:p>
            <a:pPr lvl="1"/>
            <a:r>
              <a:rPr lang="en-US" dirty="0" smtClean="0"/>
              <a:t>Green</a:t>
            </a:r>
          </a:p>
          <a:p>
            <a:pPr lvl="1"/>
            <a:r>
              <a:rPr lang="en-US" dirty="0" smtClean="0"/>
              <a:t>Red</a:t>
            </a:r>
          </a:p>
          <a:p>
            <a:pPr lvl="1"/>
            <a:r>
              <a:rPr lang="en-US" dirty="0" smtClean="0"/>
              <a:t>Blue</a:t>
            </a:r>
          </a:p>
          <a:p>
            <a:r>
              <a:rPr lang="en-US" dirty="0" smtClean="0"/>
              <a:t>Use PWM to change the intensity of each color</a:t>
            </a:r>
          </a:p>
          <a:p>
            <a:pPr lvl="1"/>
            <a:r>
              <a:rPr lang="en-US" dirty="0" smtClean="0"/>
              <a:t>In that way you can create the entire spectrum of light</a:t>
            </a:r>
          </a:p>
          <a:p>
            <a:pPr lvl="1"/>
            <a:r>
              <a:rPr lang="en-US" dirty="0" smtClean="0"/>
              <a:t>Including white light</a:t>
            </a:r>
          </a:p>
          <a:p>
            <a:r>
              <a:rPr lang="en-US" dirty="0" smtClean="0"/>
              <a:t>Connect the 3-color LED carefully to the pins as defined in the </a:t>
            </a:r>
            <a:r>
              <a:rPr lang="en-US" dirty="0" err="1" smtClean="0"/>
              <a:t>config</a:t>
            </a:r>
            <a:r>
              <a:rPr lang="en-US" dirty="0" smtClean="0"/>
              <a:t> file. </a:t>
            </a:r>
          </a:p>
          <a:p>
            <a:r>
              <a:rPr lang="en-US" dirty="0" smtClean="0"/>
              <a:t>Also connect the minus (–) pin to GND</a:t>
            </a:r>
          </a:p>
          <a:p>
            <a:r>
              <a:rPr lang="en-US" dirty="0" smtClean="0"/>
              <a:t>Reconnect and repower</a:t>
            </a:r>
          </a:p>
          <a:p>
            <a:r>
              <a:rPr lang="en-US" dirty="0" smtClean="0"/>
              <a:t>No need to restart </a:t>
            </a:r>
            <a:r>
              <a:rPr lang="en-US" dirty="0" err="1" smtClean="0"/>
              <a:t>scratchClient</a:t>
            </a:r>
            <a:r>
              <a:rPr lang="en-US" dirty="0" smtClean="0"/>
              <a:t> (since no update to the </a:t>
            </a:r>
            <a:r>
              <a:rPr lang="en-US" dirty="0" err="1" smtClean="0"/>
              <a:t>config</a:t>
            </a:r>
            <a:r>
              <a:rPr lang="en-US" dirty="0" smtClean="0"/>
              <a:t> file was made)</a:t>
            </a:r>
          </a:p>
          <a:p>
            <a:r>
              <a:rPr lang="en-US" dirty="0" smtClean="0"/>
              <a:t>Give the corresponding variables in Scratch values between 0 and 100 with the slider on the variable. </a:t>
            </a:r>
          </a:p>
          <a:p>
            <a:pPr lvl="1"/>
            <a:r>
              <a:rPr lang="en-US" dirty="0" smtClean="0"/>
              <a:t>Does it work?</a:t>
            </a:r>
          </a:p>
          <a:p>
            <a:r>
              <a:rPr lang="en-US"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110</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en-US"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en-US" dirty="0" smtClean="0"/>
              <a:t>Write a program in Scratch that:</a:t>
            </a:r>
          </a:p>
          <a:p>
            <a:pPr lvl="1"/>
            <a:r>
              <a:rPr lang="en-US" dirty="0" smtClean="0"/>
              <a:t>Uses the value of the X direction of the joy stick to determine red, green or blue</a:t>
            </a:r>
          </a:p>
          <a:p>
            <a:pPr lvl="1"/>
            <a:r>
              <a:rPr lang="en-US" dirty="0" smtClean="0"/>
              <a:t>Uses the value of the Y direction to change the intensity of the respective LED</a:t>
            </a:r>
          </a:p>
          <a:p>
            <a:pPr lvl="1"/>
            <a:r>
              <a:rPr lang="en-US" dirty="0" smtClean="0"/>
              <a:t>When releasing the joy stick, the colors should stay </a:t>
            </a:r>
          </a:p>
          <a:p>
            <a:pPr lvl="1"/>
            <a:r>
              <a:rPr lang="en-US"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en-US"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112</a:t>
            </a:fld>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a special counting function?</a:t>
            </a:r>
            <a:endParaRPr lang="nl-NL" dirty="0"/>
          </a:p>
        </p:txBody>
      </p:sp>
      <p:sp>
        <p:nvSpPr>
          <p:cNvPr id="3" name="Tijdelijke aanduiding voor inhoud 2"/>
          <p:cNvSpPr>
            <a:spLocks noGrp="1"/>
          </p:cNvSpPr>
          <p:nvPr>
            <p:ph idx="1"/>
          </p:nvPr>
        </p:nvSpPr>
        <p:spPr/>
        <p:txBody>
          <a:bodyPr/>
          <a:lstStyle/>
          <a:p>
            <a:r>
              <a:rPr lang="en-US" dirty="0" smtClean="0"/>
              <a:t>You can count in Scratch, however you can only reliably count a few pulses per second.</a:t>
            </a:r>
          </a:p>
          <a:p>
            <a:r>
              <a:rPr lang="en-US" dirty="0" smtClean="0"/>
              <a:t>With this new counting function, you can do it much faster</a:t>
            </a:r>
          </a:p>
          <a:p>
            <a:r>
              <a:rPr lang="en-US" dirty="0" smtClean="0"/>
              <a:t>If you need to detect small pulses that </a:t>
            </a:r>
            <a:r>
              <a:rPr lang="en-US" dirty="0" err="1" smtClean="0"/>
              <a:t>scratchClient</a:t>
            </a:r>
            <a:r>
              <a:rPr lang="en-US" dirty="0" smtClean="0"/>
              <a: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Counter function using a button</a:t>
            </a:r>
            <a:endParaRPr lang="nl-NL" dirty="0"/>
          </a:p>
        </p:txBody>
      </p:sp>
      <p:sp>
        <p:nvSpPr>
          <p:cNvPr id="3" name="Tijdelijke aanduiding voor inhoud 2"/>
          <p:cNvSpPr>
            <a:spLocks noGrp="1"/>
          </p:cNvSpPr>
          <p:nvPr>
            <p:ph idx="1"/>
          </p:nvPr>
        </p:nvSpPr>
        <p:spPr/>
        <p:txBody>
          <a:bodyPr/>
          <a:lstStyle/>
          <a:p>
            <a:r>
              <a:rPr lang="en-US" dirty="0" smtClean="0"/>
              <a:t>It will count up</a:t>
            </a:r>
            <a:r>
              <a:rPr lang="nl-NL" dirty="0" smtClean="0"/>
              <a:t>. </a:t>
            </a:r>
            <a:r>
              <a:rPr lang="nl-NL" dirty="0" err="1" smtClean="0"/>
              <a:t>It</a:t>
            </a:r>
            <a:r>
              <a:rPr lang="nl-NL" dirty="0" smtClean="0"/>
              <a:t> </a:t>
            </a:r>
            <a:r>
              <a:rPr lang="nl-NL" dirty="0" err="1" smtClean="0"/>
              <a:t>will</a:t>
            </a:r>
            <a:r>
              <a:rPr lang="nl-NL" dirty="0" smtClean="0"/>
              <a:t> </a:t>
            </a:r>
            <a:r>
              <a:rPr lang="nl-NL" dirty="0" err="1" smtClean="0"/>
              <a:t>wrap</a:t>
            </a:r>
            <a:r>
              <a:rPr lang="nl-NL" dirty="0" smtClean="0"/>
              <a:t> </a:t>
            </a:r>
            <a:r>
              <a:rPr lang="nl-NL" dirty="0" err="1" smtClean="0"/>
              <a:t>round</a:t>
            </a:r>
            <a:r>
              <a:rPr lang="nl-NL" dirty="0" smtClean="0"/>
              <a:t> at a </a:t>
            </a:r>
            <a:r>
              <a:rPr lang="nl-NL" dirty="0" err="1" smtClean="0"/>
              <a:t>very</a:t>
            </a:r>
            <a:r>
              <a:rPr lang="nl-NL" dirty="0" smtClean="0"/>
              <a:t> </a:t>
            </a:r>
            <a:r>
              <a:rPr lang="nl-NL" dirty="0" err="1" smtClean="0"/>
              <a:t>large</a:t>
            </a:r>
            <a:r>
              <a:rPr lang="nl-NL" dirty="0" smtClean="0"/>
              <a:t> </a:t>
            </a:r>
            <a:r>
              <a:rPr lang="nl-NL" dirty="0" err="1" smtClean="0"/>
              <a:t>value</a:t>
            </a:r>
            <a:r>
              <a:rPr lang="nl-NL" dirty="0" smtClean="0"/>
              <a:t> </a:t>
            </a:r>
            <a:r>
              <a:rPr lang="nl-NL" dirty="0" err="1" smtClean="0"/>
              <a:t>that</a:t>
            </a:r>
            <a:r>
              <a:rPr lang="nl-NL" dirty="0" smtClean="0"/>
              <a:t> </a:t>
            </a:r>
            <a:r>
              <a:rPr lang="nl-NL" dirty="0" err="1" smtClean="0"/>
              <a:t>will</a:t>
            </a:r>
            <a:r>
              <a:rPr lang="nl-NL" dirty="0" smtClean="0"/>
              <a:t> </a:t>
            </a:r>
            <a:r>
              <a:rPr lang="nl-NL" dirty="0" err="1" smtClean="0"/>
              <a:t>be</a:t>
            </a:r>
            <a:r>
              <a:rPr lang="nl-NL" dirty="0" smtClean="0"/>
              <a:t> </a:t>
            </a:r>
            <a:r>
              <a:rPr lang="nl-NL" dirty="0" err="1" smtClean="0"/>
              <a:t>reached</a:t>
            </a:r>
            <a:r>
              <a:rPr lang="nl-NL" dirty="0" smtClean="0"/>
              <a:t> </a:t>
            </a:r>
            <a:r>
              <a:rPr lang="nl-NL" dirty="0" err="1" smtClean="0"/>
              <a:t>after</a:t>
            </a:r>
            <a:r>
              <a:rPr lang="nl-NL" dirty="0" smtClean="0"/>
              <a:t> </a:t>
            </a:r>
            <a:r>
              <a:rPr lang="nl-NL" dirty="0" err="1" smtClean="0"/>
              <a:t>days</a:t>
            </a:r>
            <a:r>
              <a:rPr lang="nl-NL" dirty="0" smtClean="0"/>
              <a:t> of </a:t>
            </a:r>
            <a:r>
              <a:rPr lang="nl-NL" dirty="0" err="1" smtClean="0"/>
              <a:t>counting</a:t>
            </a:r>
            <a:r>
              <a:rPr lang="nl-NL" dirty="0" smtClean="0"/>
              <a:t>.</a:t>
            </a:r>
          </a:p>
          <a:p>
            <a:r>
              <a:rPr lang="en-US" dirty="0" smtClean="0"/>
              <a:t>Max. ca. 80 counts per second = 4800 per minute</a:t>
            </a:r>
          </a:p>
          <a:p>
            <a:r>
              <a:rPr lang="en-US" dirty="0" smtClean="0"/>
              <a:t>There is a 4 ms </a:t>
            </a:r>
            <a:r>
              <a:rPr lang="en-US" dirty="0" err="1" smtClean="0"/>
              <a:t>debouncing</a:t>
            </a:r>
            <a:r>
              <a:rPr lang="en-US" dirty="0" smtClean="0"/>
              <a:t> delay</a:t>
            </a:r>
          </a:p>
          <a:p>
            <a:pPr lvl="1"/>
            <a:r>
              <a:rPr lang="en-US" dirty="0" smtClean="0"/>
              <a:t>So multiple pulses within 4 ms will processed as a single count</a:t>
            </a:r>
          </a:p>
          <a:p>
            <a:pPr lvl="1"/>
            <a:r>
              <a:rPr lang="en-US" dirty="0" smtClean="0"/>
              <a:t>So no need for capacitors to do </a:t>
            </a:r>
            <a:r>
              <a:rPr lang="en-US" dirty="0" err="1" smtClean="0"/>
              <a:t>debouncing</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If a mechanical switch is operated, it can generate a series of pulses rather than one.</a:t>
            </a:r>
          </a:p>
          <a:p>
            <a:r>
              <a:rPr lang="en-US" dirty="0" smtClean="0"/>
              <a:t>This is because one of the metal pieces bounces back a few times before it stays in position.</a:t>
            </a:r>
          </a:p>
          <a:p>
            <a:r>
              <a:rPr lang="en-US" dirty="0" smtClean="0"/>
              <a:t>You would normally need take care of this if you want to get a single pulse</a:t>
            </a:r>
          </a:p>
          <a:p>
            <a:pPr lvl="1"/>
            <a:r>
              <a:rPr lang="en-US" dirty="0" smtClean="0"/>
              <a:t>E.g. add a capacitor.</a:t>
            </a:r>
          </a:p>
          <a:p>
            <a:r>
              <a:rPr lang="en-US" dirty="0" err="1" smtClean="0"/>
              <a:t>scratchClient</a:t>
            </a:r>
            <a:r>
              <a:rPr lang="en-US" dirty="0" smtClean="0"/>
              <a: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115</a:t>
            </a:fld>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en-US"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en-US"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Differences between the counters</a:t>
            </a:r>
            <a:endParaRPr lang="nl-NL" dirty="0"/>
          </a:p>
        </p:txBody>
      </p:sp>
      <p:sp>
        <p:nvSpPr>
          <p:cNvPr id="3" name="Tijdelijke aanduiding voor inhoud 2"/>
          <p:cNvSpPr>
            <a:spLocks noGrp="1"/>
          </p:cNvSpPr>
          <p:nvPr>
            <p:ph idx="1"/>
          </p:nvPr>
        </p:nvSpPr>
        <p:spPr/>
        <p:txBody>
          <a:bodyPr/>
          <a:lstStyle/>
          <a:p>
            <a:r>
              <a:rPr lang="en-US" dirty="0" smtClean="0"/>
              <a:t>The IR sensor gives an output of 0 Volt or 5 Volt.</a:t>
            </a:r>
          </a:p>
          <a:p>
            <a:pPr lvl="1"/>
            <a:r>
              <a:rPr lang="en-US" dirty="0" smtClean="0"/>
              <a:t>Therefore it does not need a pull up resistor (see the </a:t>
            </a:r>
            <a:r>
              <a:rPr lang="en-US" dirty="0" err="1" smtClean="0"/>
              <a:t>config</a:t>
            </a:r>
            <a:r>
              <a:rPr lang="en-US" dirty="0" smtClean="0"/>
              <a:t> file)</a:t>
            </a:r>
          </a:p>
          <a:p>
            <a:r>
              <a:rPr lang="en-US" dirty="0" smtClean="0"/>
              <a:t>The button gives an output of 0 Volt or </a:t>
            </a:r>
            <a:r>
              <a:rPr lang="en-US" i="1" dirty="0" smtClean="0"/>
              <a:t>open</a:t>
            </a:r>
            <a:r>
              <a:rPr lang="en-US" dirty="0" smtClean="0"/>
              <a:t>. </a:t>
            </a:r>
          </a:p>
          <a:p>
            <a:pPr lvl="1"/>
            <a:r>
              <a:rPr lang="en-US" dirty="0" smtClean="0"/>
              <a:t>Hence it needs a pull up resistor (as specified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118</a:t>
            </a:fld>
            <a:endParaRPr lang="nl-NL"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 out the setup</a:t>
            </a:r>
            <a:endParaRPr lang="nl-NL" dirty="0"/>
          </a:p>
        </p:txBody>
      </p:sp>
      <p:sp>
        <p:nvSpPr>
          <p:cNvPr id="3" name="Tijdelijke aanduiding voor inhoud 2"/>
          <p:cNvSpPr>
            <a:spLocks noGrp="1"/>
          </p:cNvSpPr>
          <p:nvPr>
            <p:ph idx="1"/>
          </p:nvPr>
        </p:nvSpPr>
        <p:spPr/>
        <p:txBody>
          <a:bodyPr/>
          <a:lstStyle/>
          <a:p>
            <a:r>
              <a:rPr lang="en-US" dirty="0" smtClean="0"/>
              <a:t>The button you can just press.</a:t>
            </a:r>
          </a:p>
          <a:p>
            <a:r>
              <a:rPr lang="en-US" dirty="0" smtClean="0"/>
              <a:t>The IR sensor you need to have good opaque material to let it work. </a:t>
            </a:r>
          </a:p>
          <a:p>
            <a:pPr lvl="1"/>
            <a:r>
              <a:rPr lang="en-US"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Tilt sensor</a:t>
            </a:r>
            <a:endParaRPr lang="nl-NL" dirty="0"/>
          </a:p>
        </p:txBody>
      </p:sp>
      <p:sp>
        <p:nvSpPr>
          <p:cNvPr id="3" name="Tijdelijke aanduiding voor inhoud 2"/>
          <p:cNvSpPr>
            <a:spLocks noGrp="1"/>
          </p:cNvSpPr>
          <p:nvPr>
            <p:ph idx="1"/>
          </p:nvPr>
        </p:nvSpPr>
        <p:spPr/>
        <p:txBody>
          <a:bodyPr/>
          <a:lstStyle/>
          <a:p>
            <a:r>
              <a:rPr lang="en-US" dirty="0" smtClean="0"/>
              <a:t>The tilt sensor is a sensor containing a rolling ball between contacts.</a:t>
            </a:r>
          </a:p>
          <a:p>
            <a:pPr lvl="1"/>
            <a:r>
              <a:rPr lang="en-US" dirty="0" smtClean="0"/>
              <a:t>You can hear it rattling if you shake it.</a:t>
            </a:r>
          </a:p>
          <a:p>
            <a:r>
              <a:rPr lang="en-US"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Rain sensor</a:t>
            </a:r>
            <a:endParaRPr lang="nl-NL" dirty="0"/>
          </a:p>
        </p:txBody>
      </p:sp>
      <p:sp>
        <p:nvSpPr>
          <p:cNvPr id="3" name="Tijdelijke aanduiding voor inhoud 2"/>
          <p:cNvSpPr>
            <a:spLocks noGrp="1"/>
          </p:cNvSpPr>
          <p:nvPr>
            <p:ph idx="1"/>
          </p:nvPr>
        </p:nvSpPr>
        <p:spPr/>
        <p:txBody>
          <a:bodyPr/>
          <a:lstStyle/>
          <a:p>
            <a:r>
              <a:rPr lang="en-US" dirty="0" smtClean="0"/>
              <a:t>A rain sensor is an analog sensor that measures conductivity that is influenced by water.</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126</a:t>
            </a:fld>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Sound Sensor</a:t>
            </a:r>
            <a:endParaRPr lang="nl-NL" dirty="0"/>
          </a:p>
        </p:txBody>
      </p:sp>
      <p:sp>
        <p:nvSpPr>
          <p:cNvPr id="3" name="Tijdelijke aanduiding voor inhoud 2"/>
          <p:cNvSpPr>
            <a:spLocks noGrp="1"/>
          </p:cNvSpPr>
          <p:nvPr>
            <p:ph idx="1"/>
          </p:nvPr>
        </p:nvSpPr>
        <p:spPr/>
        <p:txBody>
          <a:bodyPr/>
          <a:lstStyle/>
          <a:p>
            <a:r>
              <a:rPr lang="en-US" dirty="0" smtClean="0"/>
              <a:t>The sound sensor will detect sound. </a:t>
            </a:r>
          </a:p>
          <a:p>
            <a:pPr lvl="1"/>
            <a:r>
              <a:rPr lang="en-US" dirty="0" smtClean="0"/>
              <a:t>It is a digital sensor that contains a microphone and will give 0 Volt if sound is detected, 5 Volt if no sound detected.</a:t>
            </a:r>
          </a:p>
          <a:p>
            <a:r>
              <a:rPr lang="en-US"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en-US" dirty="0" smtClean="0"/>
              <a:t>The changes of the sound sensor are sometimes difficult to see just from the displayed sensor value</a:t>
            </a:r>
          </a:p>
          <a:p>
            <a:r>
              <a:rPr lang="en-US" dirty="0" smtClean="0"/>
              <a:t>This code can be used to see that the sensor is actually working. You must create a variable </a:t>
            </a:r>
            <a:r>
              <a:rPr lang="en-US" dirty="0" err="1" smtClean="0"/>
              <a:t>SoundCount</a:t>
            </a:r>
            <a:r>
              <a:rPr lang="en-US" dirty="0" smtClean="0"/>
              <a: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129</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Strongly link the </a:t>
            </a:r>
            <a:r>
              <a:rPr lang="en-US" dirty="0" err="1" smtClean="0"/>
              <a:t>config</a:t>
            </a:r>
            <a:r>
              <a:rPr lang="en-US" dirty="0" smtClean="0"/>
              <a:t> file to the </a:t>
            </a:r>
            <a:r>
              <a:rPr lang="en-US" dirty="0" err="1" smtClean="0"/>
              <a:t>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130</a:t>
            </a:fld>
            <a:endParaRPr lang="nl-NL"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You created a board, but maybe you have omitted some resistors and therefore damage would occur if it were used with the wrong </a:t>
            </a:r>
            <a:r>
              <a:rPr lang="en-US" dirty="0" err="1" smtClean="0"/>
              <a:t>config</a:t>
            </a:r>
            <a:r>
              <a:rPr lang="en-US" dirty="0" smtClean="0"/>
              <a:t> file.</a:t>
            </a:r>
          </a:p>
          <a:p>
            <a:r>
              <a:rPr lang="en-US" dirty="0" smtClean="0"/>
              <a:t>That is what the </a:t>
            </a:r>
            <a:r>
              <a:rPr lang="en-US" dirty="0" err="1" smtClean="0"/>
              <a:t>ident</a:t>
            </a:r>
            <a:r>
              <a:rPr lang="en-US" dirty="0" smtClean="0"/>
              <a:t> functionality is for</a:t>
            </a:r>
          </a:p>
          <a:p>
            <a:pPr lvl="1"/>
            <a:r>
              <a:rPr lang="en-US" dirty="0" smtClean="0"/>
              <a:t>Configure an identity in the </a:t>
            </a:r>
            <a:r>
              <a:rPr lang="en-US" dirty="0" err="1" smtClean="0"/>
              <a:t>Arduino</a:t>
            </a:r>
            <a:endParaRPr lang="en-US" dirty="0" smtClean="0"/>
          </a:p>
          <a:p>
            <a:pPr lvl="1"/>
            <a:r>
              <a:rPr lang="en-US" dirty="0" smtClean="0"/>
              <a:t>Specify the identity in the </a:t>
            </a:r>
            <a:r>
              <a:rPr lang="en-US" dirty="0" err="1" smtClean="0"/>
              <a:t>config</a:t>
            </a:r>
            <a:r>
              <a:rPr lang="en-US" dirty="0" smtClean="0"/>
              <a:t>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Programming the </a:t>
            </a:r>
            <a:r>
              <a:rPr lang="en-US" dirty="0" err="1" smtClean="0"/>
              <a:t>ident</a:t>
            </a:r>
            <a:r>
              <a:rPr lang="en-US" dirty="0" smtClean="0"/>
              <a:t> in the </a:t>
            </a:r>
            <a:r>
              <a:rPr lang="en-US" dirty="0" err="1" smtClean="0"/>
              <a:t>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en-US" dirty="0" smtClean="0"/>
              <a:t>Have the </a:t>
            </a:r>
            <a:r>
              <a:rPr lang="en-US" dirty="0" err="1" smtClean="0"/>
              <a:t>Arduino</a:t>
            </a:r>
            <a:r>
              <a:rPr lang="en-US" dirty="0" smtClean="0"/>
              <a:t> connected</a:t>
            </a:r>
          </a:p>
          <a:p>
            <a:r>
              <a:rPr lang="en-US" dirty="0" smtClean="0"/>
              <a:t>Start the </a:t>
            </a:r>
            <a:r>
              <a:rPr lang="en-US" dirty="0" err="1" smtClean="0"/>
              <a:t>Arduino</a:t>
            </a:r>
            <a:r>
              <a:rPr lang="en-US" dirty="0" smtClean="0"/>
              <a:t> IDE</a:t>
            </a:r>
          </a:p>
          <a:p>
            <a:r>
              <a:rPr lang="en-US" dirty="0" smtClean="0"/>
              <a:t>Go to monitor mode</a:t>
            </a:r>
          </a:p>
          <a:p>
            <a:r>
              <a:rPr lang="en-US" dirty="0" smtClean="0"/>
              <a:t>Set the speed to </a:t>
            </a:r>
            <a:r>
              <a:rPr lang="en-US" i="1" dirty="0" smtClean="0"/>
              <a:t>115200</a:t>
            </a:r>
          </a:p>
          <a:p>
            <a:r>
              <a:rPr lang="en-US" dirty="0" smtClean="0"/>
              <a:t>Set the line end to </a:t>
            </a:r>
            <a:r>
              <a:rPr lang="en-US" i="1" dirty="0" smtClean="0"/>
              <a:t>newline</a:t>
            </a:r>
          </a:p>
          <a:p>
            <a:r>
              <a:rPr lang="en-US" dirty="0" smtClean="0"/>
              <a:t>You can now type commands in  the window.</a:t>
            </a:r>
          </a:p>
          <a:p>
            <a:r>
              <a:rPr lang="en-US" dirty="0" smtClean="0"/>
              <a:t>Type: </a:t>
            </a:r>
          </a:p>
          <a:p>
            <a:pPr lvl="1"/>
            <a:r>
              <a:rPr lang="en-US" i="1" dirty="0" smtClean="0"/>
              <a:t>cident:PiAndMore10</a:t>
            </a:r>
          </a:p>
          <a:p>
            <a:pPr lvl="1"/>
            <a:r>
              <a:rPr lang="en-US" i="1" dirty="0" err="1" smtClean="0"/>
              <a:t>cident</a:t>
            </a:r>
            <a:r>
              <a:rPr lang="en-US" i="1" dirty="0" smtClean="0"/>
              <a:t>?</a:t>
            </a:r>
            <a:r>
              <a:rPr lang="en-US" dirty="0" smtClean="0"/>
              <a:t>	(you should get the string back)</a:t>
            </a:r>
          </a:p>
          <a:p>
            <a:r>
              <a:rPr lang="en-US" dirty="0" smtClean="0"/>
              <a:t>Put in the </a:t>
            </a:r>
            <a:r>
              <a:rPr lang="en-US" dirty="0" err="1" smtClean="0"/>
              <a:t>config</a:t>
            </a:r>
            <a:r>
              <a:rPr lang="en-US" dirty="0" smtClean="0"/>
              <a:t> tool the value </a:t>
            </a:r>
            <a:r>
              <a:rPr lang="en-US" i="1" dirty="0" smtClean="0"/>
              <a:t>PiAndMore10</a:t>
            </a:r>
            <a:r>
              <a:rPr lang="en-US" dirty="0" smtClean="0"/>
              <a:t> in the field </a:t>
            </a:r>
            <a:r>
              <a:rPr lang="en-US" i="1" dirty="0" smtClean="0"/>
              <a:t>Parameter </a:t>
            </a:r>
            <a:r>
              <a:rPr lang="en-US" i="1" dirty="0" err="1" smtClean="0"/>
              <a:t>ident.pattern</a:t>
            </a:r>
            <a:endParaRPr lang="en-US" i="1"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a:t>
            </a:r>
            <a:r>
              <a:rPr lang="en-US" dirty="0" err="1" smtClean="0"/>
              <a:t>ident</a:t>
            </a:r>
            <a:r>
              <a:rPr lang="en-US" dirty="0" smtClean="0"/>
              <a:t> functionality</a:t>
            </a:r>
            <a:endParaRPr lang="nl-NL" dirty="0"/>
          </a:p>
        </p:txBody>
      </p:sp>
      <p:sp>
        <p:nvSpPr>
          <p:cNvPr id="3" name="Tijdelijke aanduiding voor inhoud 2"/>
          <p:cNvSpPr>
            <a:spLocks noGrp="1"/>
          </p:cNvSpPr>
          <p:nvPr>
            <p:ph idx="1"/>
          </p:nvPr>
        </p:nvSpPr>
        <p:spPr/>
        <p:txBody>
          <a:bodyPr/>
          <a:lstStyle/>
          <a:p>
            <a:r>
              <a:rPr lang="en-US" dirty="0" smtClean="0"/>
              <a:t>Start </a:t>
            </a:r>
            <a:r>
              <a:rPr lang="en-US" dirty="0" err="1" smtClean="0"/>
              <a:t>scratchClient</a:t>
            </a:r>
            <a:r>
              <a:rPr lang="en-US" dirty="0" smtClean="0"/>
              <a:t> and see that it works</a:t>
            </a:r>
          </a:p>
          <a:p>
            <a:r>
              <a:rPr lang="en-US" dirty="0" smtClean="0"/>
              <a:t>Now change the value of the </a:t>
            </a:r>
            <a:r>
              <a:rPr lang="en-US" dirty="0" err="1" smtClean="0"/>
              <a:t>ident</a:t>
            </a:r>
            <a:r>
              <a:rPr lang="en-US" dirty="0" smtClean="0"/>
              <a:t> in the </a:t>
            </a:r>
            <a:r>
              <a:rPr lang="en-US" dirty="0" err="1" smtClean="0"/>
              <a:t>config</a:t>
            </a:r>
            <a:r>
              <a:rPr lang="en-US" dirty="0" smtClean="0"/>
              <a:t> file.</a:t>
            </a:r>
          </a:p>
          <a:p>
            <a:pPr lvl="1"/>
            <a:r>
              <a:rPr lang="en-US" dirty="0" smtClean="0"/>
              <a:t>Hardly matters what</a:t>
            </a:r>
          </a:p>
          <a:p>
            <a:r>
              <a:rPr lang="en-US" dirty="0" smtClean="0"/>
              <a:t>Start </a:t>
            </a:r>
            <a:r>
              <a:rPr lang="en-US" dirty="0" err="1" smtClean="0"/>
              <a:t>scratchClient</a:t>
            </a:r>
            <a:r>
              <a:rPr lang="en-US" dirty="0" smtClean="0"/>
              <a: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More about </a:t>
            </a:r>
            <a:r>
              <a:rPr lang="en-US" dirty="0" err="1" smtClean="0"/>
              <a:t>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The </a:t>
            </a:r>
            <a:r>
              <a:rPr lang="en-US" dirty="0" err="1" smtClean="0"/>
              <a:t>ident</a:t>
            </a:r>
            <a:r>
              <a:rPr lang="en-US" dirty="0" smtClean="0"/>
              <a:t> can in the </a:t>
            </a:r>
            <a:r>
              <a:rPr lang="en-US" dirty="0" err="1" smtClean="0"/>
              <a:t>config</a:t>
            </a:r>
            <a:r>
              <a:rPr lang="en-US" dirty="0" smtClean="0"/>
              <a:t> file be specified as a regular expression. E.g.:</a:t>
            </a:r>
          </a:p>
          <a:p>
            <a:pPr lvl="1"/>
            <a:r>
              <a:rPr lang="en-US" dirty="0" smtClean="0"/>
              <a:t>A dot (.) matches any character</a:t>
            </a:r>
          </a:p>
          <a:p>
            <a:pPr lvl="1"/>
            <a:r>
              <a:rPr lang="en-US" dirty="0" smtClean="0"/>
              <a:t>A star (*) repeats the previous character (0 or more times)</a:t>
            </a:r>
          </a:p>
          <a:p>
            <a:pPr lvl="1"/>
            <a:r>
              <a:rPr lang="en-US" dirty="0" smtClean="0"/>
              <a:t>If you want to know more about regular expressions, see e.g.</a:t>
            </a:r>
            <a:br>
              <a:rPr lang="en-US" dirty="0" smtClean="0"/>
            </a:br>
            <a:r>
              <a:rPr lang="en-US" dirty="0" smtClean="0">
                <a:hlinkClick r:id="rId3"/>
              </a:rPr>
              <a:t>http://www.rexegg.com/regex-quickstart.html</a:t>
            </a:r>
            <a:r>
              <a:rPr lang="en-US" dirty="0" smtClean="0"/>
              <a:t> </a:t>
            </a:r>
          </a:p>
          <a:p>
            <a:r>
              <a:rPr lang="en-US" dirty="0" smtClean="0"/>
              <a:t>So you could specify </a:t>
            </a:r>
          </a:p>
          <a:p>
            <a:pPr lvl="1"/>
            <a:r>
              <a:rPr lang="en-US" dirty="0" smtClean="0"/>
              <a:t>PiAndMore.* and it would work when PiAndMore9, PiAndMore10 or PiAndMore100 is programmed in the </a:t>
            </a:r>
            <a:r>
              <a:rPr lang="en-US" dirty="0" err="1" smtClean="0"/>
              <a:t>ident</a:t>
            </a:r>
            <a:r>
              <a:rPr lang="en-US" dirty="0" smtClean="0"/>
              <a:t> of the </a:t>
            </a:r>
            <a:r>
              <a:rPr lang="en-US" dirty="0" err="1" smtClean="0"/>
              <a:t>Arduino</a:t>
            </a:r>
            <a:endParaRPr lang="en-US" dirty="0" smtClean="0"/>
          </a:p>
          <a:p>
            <a:r>
              <a:rPr lang="en-US" dirty="0" err="1" smtClean="0"/>
              <a:t>Ident</a:t>
            </a:r>
            <a:r>
              <a:rPr lang="en-US" dirty="0" smtClean="0"/>
              <a:t> is also needed to identify a specific </a:t>
            </a:r>
            <a:r>
              <a:rPr lang="en-US" dirty="0" err="1" smtClean="0"/>
              <a:t>Arduino</a:t>
            </a:r>
            <a:r>
              <a:rPr lang="en-US" dirty="0" smtClean="0"/>
              <a:t>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Controlling multiple </a:t>
            </a:r>
            <a:r>
              <a:rPr lang="en-US" dirty="0" err="1" smtClean="0"/>
              <a:t>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135</a:t>
            </a:fld>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Running out of pins on one </a:t>
            </a:r>
            <a:r>
              <a:rPr lang="en-US" dirty="0" err="1" smtClean="0"/>
              <a:t>Arduino</a:t>
            </a:r>
            <a:r>
              <a:rPr lang="en-US" dirty="0" smtClean="0"/>
              <a:t>? Connect more of them!</a:t>
            </a:r>
          </a:p>
          <a:p>
            <a:r>
              <a:rPr lang="en-US" dirty="0" smtClean="0"/>
              <a:t>The /dev/</a:t>
            </a:r>
            <a:r>
              <a:rPr lang="en-US" dirty="0" err="1" smtClean="0"/>
              <a:t>ttyUSBnn</a:t>
            </a:r>
            <a:r>
              <a:rPr lang="en-US" dirty="0" smtClean="0"/>
              <a:t> port in the </a:t>
            </a:r>
            <a:r>
              <a:rPr lang="en-US" dirty="0" err="1" smtClean="0"/>
              <a:t>config</a:t>
            </a:r>
            <a:r>
              <a:rPr lang="en-US" dirty="0" smtClean="0"/>
              <a:t> file will define which part of the configuration is used for which </a:t>
            </a:r>
            <a:r>
              <a:rPr lang="en-US" dirty="0" err="1" smtClean="0"/>
              <a:t>Arduino</a:t>
            </a:r>
            <a:r>
              <a:rPr lang="en-US" dirty="0" smtClean="0"/>
              <a:t>.</a:t>
            </a:r>
          </a:p>
          <a:p>
            <a:r>
              <a:rPr lang="en-US" dirty="0" smtClean="0"/>
              <a:t>Using the </a:t>
            </a:r>
            <a:r>
              <a:rPr lang="en-US" dirty="0" err="1" smtClean="0"/>
              <a:t>ident</a:t>
            </a:r>
            <a:r>
              <a:rPr lang="en-US" dirty="0" smtClean="0"/>
              <a:t> functionality (see previous topic) can be used to check that the correct </a:t>
            </a:r>
            <a:r>
              <a:rPr lang="en-US" dirty="0" err="1" smtClean="0"/>
              <a:t>Arduino</a:t>
            </a:r>
            <a:r>
              <a:rPr lang="en-US" dirty="0" smtClean="0"/>
              <a:t> was connected to the intended port.</a:t>
            </a:r>
          </a:p>
          <a:p>
            <a:pPr lvl="1"/>
            <a:r>
              <a:rPr lang="en-US" dirty="0" smtClean="0"/>
              <a:t>You can get the </a:t>
            </a:r>
            <a:r>
              <a:rPr lang="en-US" dirty="0" err="1" smtClean="0"/>
              <a:t>Arduinos</a:t>
            </a:r>
            <a:r>
              <a:rPr lang="en-US" dirty="0" smtClean="0"/>
              <a:t>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136</a:t>
            </a:fld>
            <a:endParaRPr lang="nl-NL"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Creating a </a:t>
            </a:r>
            <a:r>
              <a:rPr lang="en-US" dirty="0" err="1" smtClean="0"/>
              <a:t>config</a:t>
            </a:r>
            <a:r>
              <a:rPr lang="en-US" dirty="0" smtClean="0"/>
              <a:t> file for multiple </a:t>
            </a:r>
            <a:r>
              <a:rPr lang="en-US" dirty="0" err="1" smtClean="0"/>
              <a:t>Arduinos</a:t>
            </a:r>
            <a:endParaRPr lang="nl-NL" dirty="0"/>
          </a:p>
        </p:txBody>
      </p:sp>
      <p:sp>
        <p:nvSpPr>
          <p:cNvPr id="3" name="Tijdelijke aanduiding voor inhoud 2"/>
          <p:cNvSpPr>
            <a:spLocks noGrp="1"/>
          </p:cNvSpPr>
          <p:nvPr>
            <p:ph idx="1"/>
          </p:nvPr>
        </p:nvSpPr>
        <p:spPr/>
        <p:txBody>
          <a:bodyPr/>
          <a:lstStyle/>
          <a:p>
            <a:r>
              <a:rPr lang="en-US" dirty="0" smtClean="0"/>
              <a:t>First create two separate </a:t>
            </a:r>
            <a:r>
              <a:rPr lang="en-US" dirty="0" err="1" smtClean="0"/>
              <a:t>config</a:t>
            </a:r>
            <a:r>
              <a:rPr lang="en-US" dirty="0" smtClean="0"/>
              <a:t> files for each </a:t>
            </a:r>
            <a:r>
              <a:rPr lang="en-US" dirty="0" err="1" smtClean="0"/>
              <a:t>Arduino</a:t>
            </a:r>
            <a:r>
              <a:rPr lang="en-US" dirty="0" smtClean="0"/>
              <a:t> and test them out.</a:t>
            </a:r>
          </a:p>
          <a:p>
            <a:pPr lvl="1"/>
            <a:r>
              <a:rPr lang="en-US" dirty="0" smtClean="0"/>
              <a:t>The </a:t>
            </a:r>
            <a:r>
              <a:rPr lang="en-US" dirty="0" err="1" smtClean="0"/>
              <a:t>config</a:t>
            </a:r>
            <a:r>
              <a:rPr lang="en-US" dirty="0" smtClean="0"/>
              <a:t> tool can only work on a single adapter at a time.</a:t>
            </a:r>
          </a:p>
          <a:p>
            <a:r>
              <a:rPr lang="en-US" dirty="0" smtClean="0"/>
              <a:t>Now create a new .xml file, and</a:t>
            </a:r>
          </a:p>
          <a:p>
            <a:pPr lvl="1"/>
            <a:r>
              <a:rPr lang="en-US" dirty="0" smtClean="0"/>
              <a:t>Copy in the first file completely</a:t>
            </a:r>
          </a:p>
          <a:p>
            <a:pPr lvl="1"/>
            <a:r>
              <a:rPr lang="en-US" dirty="0" smtClean="0"/>
              <a:t>Take the adapter section (most of the file) of the second file and paste this after the first adapter</a:t>
            </a:r>
          </a:p>
          <a:p>
            <a:pPr lvl="1"/>
            <a:r>
              <a:rPr lang="en-US" dirty="0" smtClean="0"/>
              <a:t>Adapt the USB port in one of the files (make the board that you connect last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merge and </a:t>
            </a:r>
            <a:r>
              <a:rPr lang="en-US" dirty="0" err="1" smtClean="0"/>
              <a:t>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Take the </a:t>
            </a:r>
            <a:r>
              <a:rPr lang="en-US" dirty="0" err="1" smtClean="0"/>
              <a:t>Weekendschool</a:t>
            </a:r>
            <a:r>
              <a:rPr lang="en-US" dirty="0" smtClean="0"/>
              <a:t> board with the Duck</a:t>
            </a:r>
          </a:p>
          <a:p>
            <a:r>
              <a:rPr lang="en-US" dirty="0" smtClean="0"/>
              <a:t>Test it out with the </a:t>
            </a:r>
            <a:r>
              <a:rPr lang="en-US" dirty="0" err="1" smtClean="0"/>
              <a:t>config</a:t>
            </a:r>
            <a:r>
              <a:rPr lang="en-US" dirty="0" smtClean="0"/>
              <a:t> file and the Scratch program</a:t>
            </a:r>
          </a:p>
          <a:p>
            <a:r>
              <a:rPr lang="en-US" dirty="0" smtClean="0"/>
              <a:t>Merge the two files in the way described. </a:t>
            </a:r>
          </a:p>
          <a:p>
            <a:pPr lvl="1"/>
            <a:r>
              <a:rPr lang="en-US" dirty="0" smtClean="0"/>
              <a:t>Make the </a:t>
            </a:r>
            <a:r>
              <a:rPr lang="en-US" dirty="0" err="1" smtClean="0"/>
              <a:t>Weekendschool</a:t>
            </a:r>
            <a:r>
              <a:rPr lang="en-US" dirty="0" smtClean="0"/>
              <a:t> board /dev/ttyUSB</a:t>
            </a:r>
            <a:r>
              <a:rPr lang="en-US" b="1" i="1" dirty="0" smtClean="0"/>
              <a:t>1</a:t>
            </a:r>
            <a:r>
              <a:rPr lang="en-US" dirty="0" smtClean="0"/>
              <a:t>.</a:t>
            </a:r>
          </a:p>
          <a:p>
            <a:r>
              <a:rPr lang="en-US" dirty="0" smtClean="0"/>
              <a:t>Disconnect both boards.</a:t>
            </a:r>
          </a:p>
          <a:p>
            <a:r>
              <a:rPr lang="en-US" dirty="0" smtClean="0"/>
              <a:t>Restart </a:t>
            </a:r>
            <a:r>
              <a:rPr lang="en-US" dirty="0" err="1" smtClean="0"/>
              <a:t>scratchClient</a:t>
            </a:r>
            <a:r>
              <a:rPr lang="en-US" dirty="0" smtClean="0"/>
              <a:t> with the merged file.</a:t>
            </a:r>
          </a:p>
          <a:p>
            <a:r>
              <a:rPr lang="en-US" dirty="0" smtClean="0"/>
              <a:t>Connect the workshop board first. It will become /dev/ttyUSB</a:t>
            </a:r>
            <a:r>
              <a:rPr lang="en-US" b="1" i="1" dirty="0" smtClean="0"/>
              <a:t>0</a:t>
            </a:r>
            <a:r>
              <a:rPr lang="en-US" dirty="0" smtClean="0"/>
              <a:t>.</a:t>
            </a:r>
          </a:p>
          <a:p>
            <a:r>
              <a:rPr lang="en-US" dirty="0" smtClean="0"/>
              <a:t>Connect the </a:t>
            </a:r>
            <a:r>
              <a:rPr lang="en-US" dirty="0" err="1" smtClean="0"/>
              <a:t>Weekendschool</a:t>
            </a:r>
            <a:r>
              <a:rPr lang="en-US" dirty="0" smtClean="0"/>
              <a:t> board second. It will become /dev/ttyUSB</a:t>
            </a:r>
            <a:r>
              <a:rPr lang="en-US" b="1" i="1" dirty="0" smtClean="0"/>
              <a:t>1</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Trying it out – Control from Scratch</a:t>
            </a:r>
            <a:endParaRPr lang="nl-NL" dirty="0"/>
          </a:p>
        </p:txBody>
      </p:sp>
      <p:sp>
        <p:nvSpPr>
          <p:cNvPr id="3" name="Tijdelijke aanduiding voor inhoud 2"/>
          <p:cNvSpPr>
            <a:spLocks noGrp="1"/>
          </p:cNvSpPr>
          <p:nvPr>
            <p:ph idx="1"/>
          </p:nvPr>
        </p:nvSpPr>
        <p:spPr/>
        <p:txBody>
          <a:bodyPr/>
          <a:lstStyle/>
          <a:p>
            <a:r>
              <a:rPr lang="en-US" dirty="0" smtClean="0"/>
              <a:t>In the Scratch program of the workshop, define these variables</a:t>
            </a:r>
          </a:p>
          <a:p>
            <a:pPr lvl="1"/>
            <a:r>
              <a:rPr lang="en-US" dirty="0" err="1" smtClean="0"/>
              <a:t>Tiltservo</a:t>
            </a:r>
            <a:endParaRPr lang="en-US" dirty="0" smtClean="0"/>
          </a:p>
          <a:p>
            <a:pPr lvl="1"/>
            <a:r>
              <a:rPr lang="en-US" dirty="0" err="1" smtClean="0"/>
              <a:t>Panservo</a:t>
            </a:r>
            <a:endParaRPr lang="en-US" dirty="0" smtClean="0"/>
          </a:p>
          <a:p>
            <a:r>
              <a:rPr lang="en-US" dirty="0" smtClean="0"/>
              <a:t>Try giving them values between 0 and 100 with the slider on the variable.</a:t>
            </a:r>
          </a:p>
          <a:p>
            <a:r>
              <a:rPr lang="en-US"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139</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Making the /dev/</a:t>
            </a:r>
            <a:r>
              <a:rPr lang="en-US" dirty="0" err="1" smtClean="0"/>
              <a:t>ttyUSBnn</a:t>
            </a:r>
            <a:r>
              <a:rPr lang="en-US" dirty="0" smtClean="0"/>
              <a:t> not matter anymore</a:t>
            </a:r>
            <a:endParaRPr lang="nl-NL" dirty="0"/>
          </a:p>
        </p:txBody>
      </p:sp>
      <p:sp>
        <p:nvSpPr>
          <p:cNvPr id="3" name="Tijdelijke aanduiding voor inhoud 2"/>
          <p:cNvSpPr>
            <a:spLocks noGrp="1"/>
          </p:cNvSpPr>
          <p:nvPr>
            <p:ph idx="1"/>
          </p:nvPr>
        </p:nvSpPr>
        <p:spPr/>
        <p:txBody>
          <a:bodyPr/>
          <a:lstStyle/>
          <a:p>
            <a:r>
              <a:rPr lang="en-US" dirty="0" smtClean="0"/>
              <a:t>In the way described before, the </a:t>
            </a:r>
            <a:r>
              <a:rPr lang="en-US" dirty="0" err="1" smtClean="0"/>
              <a:t>Arduinos</a:t>
            </a:r>
            <a:r>
              <a:rPr lang="en-US" dirty="0" smtClean="0"/>
              <a:t> must be connected in a specific sequence</a:t>
            </a:r>
          </a:p>
          <a:p>
            <a:r>
              <a:rPr lang="en-US" dirty="0" smtClean="0"/>
              <a:t>You can alternatively use a program that will</a:t>
            </a:r>
          </a:p>
          <a:p>
            <a:pPr lvl="1"/>
            <a:r>
              <a:rPr lang="en-US" dirty="0" smtClean="0"/>
              <a:t>Look at the connected boards (using the </a:t>
            </a:r>
            <a:r>
              <a:rPr lang="en-US" dirty="0" err="1" smtClean="0"/>
              <a:t>ident</a:t>
            </a:r>
            <a:r>
              <a:rPr lang="en-US" dirty="0" smtClean="0"/>
              <a:t> string)</a:t>
            </a:r>
          </a:p>
          <a:p>
            <a:pPr lvl="1"/>
            <a:r>
              <a:rPr lang="en-US" dirty="0" smtClean="0"/>
              <a:t>Give a selection option to start with </a:t>
            </a:r>
            <a:r>
              <a:rPr lang="en-US" dirty="0" err="1" smtClean="0"/>
              <a:t>config</a:t>
            </a:r>
            <a:r>
              <a:rPr lang="en-US" dirty="0" smtClean="0"/>
              <a:t>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Explaining the startup tool</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141</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on self test (POST)</a:t>
            </a:r>
            <a:endParaRPr lang="nl-NL" dirty="0"/>
          </a:p>
        </p:txBody>
      </p:sp>
      <p:sp>
        <p:nvSpPr>
          <p:cNvPr id="3" name="Tijdelijke aanduiding voor inhoud 2"/>
          <p:cNvSpPr>
            <a:spLocks noGrp="1"/>
          </p:cNvSpPr>
          <p:nvPr>
            <p:ph idx="1"/>
          </p:nvPr>
        </p:nvSpPr>
        <p:spPr/>
        <p:txBody>
          <a:bodyPr/>
          <a:lstStyle/>
          <a:p>
            <a:r>
              <a:rPr lang="en-US" dirty="0" smtClean="0"/>
              <a:t>See the </a:t>
            </a:r>
            <a:r>
              <a:rPr lang="en-US" dirty="0" err="1" smtClean="0"/>
              <a:t>Weekendschool</a:t>
            </a:r>
            <a:r>
              <a:rPr lang="en-US" dirty="0" smtClean="0"/>
              <a:t> board with the duck</a:t>
            </a:r>
            <a:r>
              <a:rPr lang="nl-NL" dirty="0" smtClean="0"/>
              <a:t>.</a:t>
            </a:r>
          </a:p>
          <a:p>
            <a:r>
              <a:rPr lang="en-US" dirty="0" smtClean="0"/>
              <a:t>When setting up the lesson, one wants to be able to quickly see whether the board works correctly.</a:t>
            </a:r>
          </a:p>
          <a:p>
            <a:r>
              <a:rPr lang="en-US" dirty="0" smtClean="0"/>
              <a:t>Also, when the boards have to be packed, the duck should bow deep to make sure it fits in the box.</a:t>
            </a:r>
          </a:p>
          <a:p>
            <a:pPr lvl="1"/>
            <a:r>
              <a:rPr lang="en-US" dirty="0" smtClean="0"/>
              <a:t>Moving servos by hand is not preferred.</a:t>
            </a:r>
          </a:p>
          <a:p>
            <a:r>
              <a:rPr lang="en-US" dirty="0" smtClean="0"/>
              <a:t>The </a:t>
            </a:r>
            <a:r>
              <a:rPr lang="en-US" dirty="0" err="1" smtClean="0"/>
              <a:t>scratchClient</a:t>
            </a:r>
            <a:r>
              <a:rPr lang="en-US" dirty="0" smtClean="0"/>
              <a:t> </a:t>
            </a:r>
            <a:r>
              <a:rPr lang="en-US" dirty="0" err="1" smtClean="0"/>
              <a:t>Arduino</a:t>
            </a:r>
            <a:r>
              <a:rPr lang="en-US" dirty="0" smtClean="0"/>
              <a:t> sketch has a place where you can insert your own code to </a:t>
            </a:r>
            <a:r>
              <a:rPr lang="en-US" dirty="0" err="1" smtClean="0"/>
              <a:t>realise</a:t>
            </a:r>
            <a:r>
              <a:rPr lang="en-US" dirty="0" smtClean="0"/>
              <a:t>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You will need to address the pin numbers directly. You </a:t>
            </a:r>
            <a:r>
              <a:rPr lang="en-US" b="1" dirty="0" smtClean="0"/>
              <a:t>cannot</a:t>
            </a:r>
            <a:r>
              <a:rPr lang="en-US" dirty="0" smtClean="0"/>
              <a:t> make use of the </a:t>
            </a:r>
            <a:r>
              <a:rPr lang="en-US" dirty="0" err="1" smtClean="0"/>
              <a:t>config</a:t>
            </a:r>
            <a:r>
              <a:rPr lang="en-US" dirty="0" smtClean="0"/>
              <a:t> file of </a:t>
            </a:r>
            <a:r>
              <a:rPr lang="en-US" dirty="0" err="1" smtClean="0"/>
              <a:t>scratchClient</a:t>
            </a:r>
            <a:r>
              <a:rPr lang="en-US" dirty="0" smtClean="0"/>
              <a:t>.</a:t>
            </a:r>
          </a:p>
          <a:p>
            <a:r>
              <a:rPr lang="en-US" dirty="0" smtClean="0"/>
              <a:t>See the </a:t>
            </a:r>
            <a:r>
              <a:rPr lang="en-US" dirty="0" err="1" smtClean="0"/>
              <a:t>Arduino</a:t>
            </a:r>
            <a:r>
              <a:rPr lang="en-US" dirty="0" smtClean="0"/>
              <a:t> sketch of the </a:t>
            </a:r>
            <a:r>
              <a:rPr lang="en-US" dirty="0" err="1" smtClean="0"/>
              <a:t>Weekendschool</a:t>
            </a:r>
            <a:r>
              <a:rPr lang="en-US" dirty="0" smtClean="0"/>
              <a:t> board.</a:t>
            </a:r>
          </a:p>
          <a:p>
            <a:pPr lvl="1"/>
            <a:r>
              <a:rPr lang="en-US" dirty="0" smtClean="0"/>
              <a:t>Between the </a:t>
            </a:r>
            <a:r>
              <a:rPr lang="en-US" dirty="0" err="1" smtClean="0"/>
              <a:t>xxxx</a:t>
            </a:r>
            <a:r>
              <a:rPr lang="en-US" dirty="0" smtClean="0"/>
              <a:t> and </a:t>
            </a:r>
            <a:r>
              <a:rPr lang="en-US" dirty="0" err="1" smtClean="0"/>
              <a:t>yyyy</a:t>
            </a:r>
            <a:r>
              <a:rPr lang="en-US" dirty="0" smtClean="0"/>
              <a:t> markers</a:t>
            </a:r>
          </a:p>
          <a:p>
            <a:r>
              <a:rPr lang="en-US" dirty="0" smtClean="0"/>
              <a:t>Now try on the </a:t>
            </a:r>
            <a:r>
              <a:rPr lang="en-US" dirty="0" err="1" smtClean="0"/>
              <a:t>PiAndMore</a:t>
            </a:r>
            <a:r>
              <a:rPr lang="en-US" dirty="0" smtClean="0"/>
              <a:t> board to </a:t>
            </a:r>
            <a:r>
              <a:rPr lang="en-US" dirty="0" err="1" smtClean="0"/>
              <a:t>lite</a:t>
            </a:r>
            <a:r>
              <a:rPr lang="en-US" dirty="0" smtClean="0"/>
              <a:t> 3-color LED</a:t>
            </a:r>
          </a:p>
          <a:p>
            <a:pPr lvl="1"/>
            <a:r>
              <a:rPr lang="en-US" dirty="0" smtClean="0"/>
              <a:t>0.5 seconds Red</a:t>
            </a:r>
          </a:p>
          <a:p>
            <a:pPr lvl="1"/>
            <a:r>
              <a:rPr lang="en-US" dirty="0" smtClean="0"/>
              <a:t>0.5 seconds Green</a:t>
            </a:r>
          </a:p>
          <a:p>
            <a:pPr lvl="1"/>
            <a:r>
              <a:rPr lang="en-US" dirty="0" smtClean="0"/>
              <a:t>0.5 seconds Blue</a:t>
            </a:r>
          </a:p>
          <a:p>
            <a:pPr lvl="1"/>
            <a:r>
              <a:rPr lang="en-US" dirty="0" smtClean="0"/>
              <a:t>0.5 seconds White</a:t>
            </a:r>
          </a:p>
          <a:p>
            <a:r>
              <a:rPr lang="en-US"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144</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145</a:t>
            </a:fld>
            <a:endParaRPr lang="nl-NL"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en-US" dirty="0" smtClean="0"/>
              <a:t>Controlling a relay like controlling a LED? NOT a good idea!</a:t>
            </a:r>
          </a:p>
          <a:p>
            <a:r>
              <a:rPr lang="en-US" dirty="0" smtClean="0"/>
              <a:t>A relay has a coil that stores energy when powered. </a:t>
            </a:r>
          </a:p>
          <a:p>
            <a:pPr lvl="1"/>
            <a:r>
              <a:rPr lang="en-US" dirty="0" smtClean="0"/>
              <a:t>When breaking the current flow, the voltage over the relay coil can get so high that it destroys the </a:t>
            </a:r>
            <a:r>
              <a:rPr lang="en-US" dirty="0" err="1" smtClean="0"/>
              <a:t>Arduino</a:t>
            </a:r>
            <a:r>
              <a:rPr lang="en-US" dirty="0" smtClean="0"/>
              <a:t> – and more.</a:t>
            </a:r>
          </a:p>
          <a:p>
            <a:pPr lvl="1"/>
            <a:endParaRPr lang="en-US" dirty="0" smtClean="0"/>
          </a:p>
          <a:p>
            <a:pPr lvl="1"/>
            <a:endParaRPr lang="en-US" dirty="0" smtClean="0"/>
          </a:p>
          <a:p>
            <a:pPr lvl="1"/>
            <a:endParaRPr lang="en-US" dirty="0" smtClean="0"/>
          </a:p>
          <a:p>
            <a:r>
              <a:rPr lang="en-US" dirty="0" smtClean="0"/>
              <a:t>At least a </a:t>
            </a:r>
            <a:r>
              <a:rPr lang="en-US" dirty="0" err="1" smtClean="0"/>
              <a:t>flyback</a:t>
            </a:r>
            <a:r>
              <a:rPr lang="en-US" dirty="0" smtClean="0"/>
              <a:t>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146</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Other issues – and the solution</a:t>
            </a:r>
            <a:endParaRPr lang="nl-NL" dirty="0"/>
          </a:p>
        </p:txBody>
      </p:sp>
      <p:sp>
        <p:nvSpPr>
          <p:cNvPr id="3" name="Tijdelijke aanduiding voor inhoud 2"/>
          <p:cNvSpPr>
            <a:spLocks noGrp="1"/>
          </p:cNvSpPr>
          <p:nvPr>
            <p:ph idx="1"/>
          </p:nvPr>
        </p:nvSpPr>
        <p:spPr/>
        <p:txBody>
          <a:bodyPr/>
          <a:lstStyle/>
          <a:p>
            <a:r>
              <a:rPr lang="en-US" dirty="0" smtClean="0"/>
              <a:t>Often the current of the coil will be too high to drive directly from the </a:t>
            </a:r>
            <a:r>
              <a:rPr lang="en-US" dirty="0" err="1" smtClean="0"/>
              <a:t>Arduino</a:t>
            </a:r>
            <a:endParaRPr lang="en-US" dirty="0" smtClean="0"/>
          </a:p>
          <a:p>
            <a:pPr lvl="1"/>
            <a:r>
              <a:rPr lang="en-US" dirty="0" smtClean="0"/>
              <a:t>So a transistor will be needed.</a:t>
            </a:r>
          </a:p>
          <a:p>
            <a:r>
              <a:rPr lang="en-US" dirty="0" smtClean="0"/>
              <a:t>Solution</a:t>
            </a:r>
          </a:p>
          <a:p>
            <a:pPr lvl="1"/>
            <a:r>
              <a:rPr lang="en-US" dirty="0" smtClean="0"/>
              <a:t>Use a relay module with an </a:t>
            </a:r>
            <a:r>
              <a:rPr lang="en-US" dirty="0" err="1" smtClean="0"/>
              <a:t>opto</a:t>
            </a:r>
            <a:r>
              <a:rPr lang="en-US" dirty="0" smtClean="0"/>
              <a:t> coupler </a:t>
            </a:r>
          </a:p>
          <a:p>
            <a:pPr lvl="1"/>
            <a:r>
              <a:rPr lang="en-US" dirty="0" smtClean="0"/>
              <a:t>Cost is generally not an issue. The relay module we use here is &lt; € 1.</a:t>
            </a:r>
          </a:p>
          <a:p>
            <a:pPr lvl="1"/>
            <a:r>
              <a:rPr lang="en-US"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en-US"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en-US"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149</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a:t>
            </a:r>
            <a:r>
              <a:rPr lang="en-US" sz="2400" dirty="0" smtClean="0"/>
              <a:t>basic </a:t>
            </a:r>
            <a:r>
              <a:rPr lang="en-US" sz="2400" dirty="0" smtClean="0"/>
              <a:t>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en-US" dirty="0" smtClean="0"/>
              <a:t>You can in principle use a relay to control 220 Volt appliances.</a:t>
            </a:r>
          </a:p>
          <a:p>
            <a:r>
              <a:rPr lang="en-US" dirty="0" smtClean="0"/>
              <a:t>However, this is not something you want to do in a classroom situation</a:t>
            </a:r>
          </a:p>
          <a:p>
            <a:r>
              <a:rPr lang="en-US" dirty="0" smtClean="0"/>
              <a:t>Alternative: use a remote control and use servos to press the buttons.</a:t>
            </a:r>
          </a:p>
          <a:p>
            <a:r>
              <a:rPr lang="en-US"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150</a:t>
            </a:fld>
            <a:endParaRPr lang="nl-N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camera</a:t>
            </a:r>
            <a:endParaRPr lang="nl-NL" dirty="0"/>
          </a:p>
        </p:txBody>
      </p:sp>
      <p:sp>
        <p:nvSpPr>
          <p:cNvPr id="3" name="Tijdelijke aanduiding voor inhoud 2"/>
          <p:cNvSpPr>
            <a:spLocks noGrp="1"/>
          </p:cNvSpPr>
          <p:nvPr>
            <p:ph idx="1"/>
          </p:nvPr>
        </p:nvSpPr>
        <p:spPr/>
        <p:txBody>
          <a:bodyPr/>
          <a:lstStyle/>
          <a:p>
            <a:r>
              <a:rPr lang="en-US" dirty="0" smtClean="0"/>
              <a:t>Use a servo to press the button of the camera</a:t>
            </a:r>
          </a:p>
          <a:p>
            <a:r>
              <a:rPr lang="en-US" dirty="0" smtClean="0"/>
              <a:t>Cannot do in the workshop</a:t>
            </a:r>
          </a:p>
          <a:p>
            <a:r>
              <a:rPr lang="en-US"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What else can </a:t>
            </a:r>
            <a:r>
              <a:rPr lang="en-US" dirty="0" err="1" smtClean="0"/>
              <a:t>scratchClient</a:t>
            </a:r>
            <a:r>
              <a:rPr lang="en-US" dirty="0" smtClean="0"/>
              <a: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152</a:t>
            </a:fld>
            <a:endParaRPr lang="nl-NL"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Can </a:t>
            </a:r>
            <a:r>
              <a:rPr lang="en-US" dirty="0" err="1" smtClean="0"/>
              <a:t>scratchClient</a:t>
            </a:r>
            <a:r>
              <a:rPr lang="en-US" dirty="0" smtClean="0"/>
              <a: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It can also let you configure and use the GPIO pins on the Raspberry Pi itself.</a:t>
            </a:r>
          </a:p>
          <a:p>
            <a:pPr lvl="1"/>
            <a:r>
              <a:rPr lang="en-US" dirty="0" smtClean="0"/>
              <a:t>However be aware:</a:t>
            </a:r>
          </a:p>
          <a:p>
            <a:pPr lvl="2"/>
            <a:r>
              <a:rPr lang="en-US" dirty="0" smtClean="0"/>
              <a:t>There is no analog input on Raspberry Pi.</a:t>
            </a:r>
          </a:p>
          <a:p>
            <a:pPr lvl="2"/>
            <a:r>
              <a:rPr lang="en-US" dirty="0" smtClean="0"/>
              <a:t>The pins are </a:t>
            </a:r>
            <a:r>
              <a:rPr lang="en-US" b="1" i="1" dirty="0" smtClean="0"/>
              <a:t>NOT </a:t>
            </a:r>
            <a:r>
              <a:rPr lang="en-US" dirty="0" smtClean="0"/>
              <a:t>5 Volt tolerant (max 3.3 Volt).</a:t>
            </a:r>
          </a:p>
          <a:p>
            <a:pPr lvl="2"/>
            <a:r>
              <a:rPr lang="en-US" dirty="0" smtClean="0"/>
              <a:t>The max current per pin on Raspberry Pi is lower than on </a:t>
            </a:r>
            <a:r>
              <a:rPr lang="en-US" dirty="0" err="1" smtClean="0"/>
              <a:t>Arduino</a:t>
            </a:r>
            <a:r>
              <a:rPr lang="en-US" dirty="0" smtClean="0"/>
              <a:t>.</a:t>
            </a:r>
          </a:p>
          <a:p>
            <a:pPr lvl="2"/>
            <a:r>
              <a:rPr lang="en-US" dirty="0" smtClean="0"/>
              <a:t>If you blow up an </a:t>
            </a:r>
            <a:r>
              <a:rPr lang="en-US" dirty="0" err="1" smtClean="0"/>
              <a:t>Arduino</a:t>
            </a:r>
            <a:r>
              <a:rPr lang="en-US" dirty="0" smtClean="0"/>
              <a:t> (clone), the cost is limited to a few euro.</a:t>
            </a:r>
          </a:p>
          <a:p>
            <a:pPr lvl="3"/>
            <a:r>
              <a:rPr lang="en-US" dirty="0" smtClean="0"/>
              <a:t>A Raspberry Pi is much more expensive.</a:t>
            </a:r>
          </a:p>
          <a:p>
            <a:r>
              <a:rPr lang="en-US" dirty="0" err="1" smtClean="0"/>
              <a:t>scratchClient</a:t>
            </a:r>
            <a:r>
              <a:rPr lang="en-US" dirty="0" smtClean="0"/>
              <a:t> can also control Sonic Pi for high quality audio.</a:t>
            </a:r>
          </a:p>
          <a:p>
            <a:r>
              <a:rPr lang="en-US" dirty="0" smtClean="0"/>
              <a:t>There are also </a:t>
            </a:r>
            <a:r>
              <a:rPr lang="en-US" dirty="0" err="1" smtClean="0"/>
              <a:t>Arduino</a:t>
            </a:r>
            <a:r>
              <a:rPr lang="en-US" dirty="0" smtClean="0"/>
              <a:t> sketches to control LED strips (</a:t>
            </a:r>
            <a:r>
              <a:rPr lang="en-US" dirty="0" err="1" smtClean="0"/>
              <a:t>Neopixel</a:t>
            </a:r>
            <a:r>
              <a:rPr lang="en-US" dirty="0" smtClean="0"/>
              <a:t> WS2812) and to control LEGO Power.</a:t>
            </a:r>
          </a:p>
          <a:p>
            <a:r>
              <a:rPr lang="en-US" dirty="0" err="1" smtClean="0"/>
              <a:t>scratchClient</a:t>
            </a:r>
            <a:r>
              <a:rPr lang="en-US" dirty="0" smtClean="0"/>
              <a:t> can work with Scratch 2.0 (soon).</a:t>
            </a:r>
          </a:p>
          <a:p>
            <a:r>
              <a:rPr lang="en-US" dirty="0" err="1" smtClean="0"/>
              <a:t>scratchClient</a:t>
            </a:r>
            <a:r>
              <a:rPr lang="en-US" dirty="0" smtClean="0"/>
              <a:t> can also run on Windows and then via </a:t>
            </a:r>
            <a:r>
              <a:rPr lang="en-US" dirty="0" err="1" smtClean="0"/>
              <a:t>Arduino</a:t>
            </a:r>
            <a:r>
              <a:rPr lang="en-US" dirty="0" smtClean="0"/>
              <a:t> control peripherals.</a:t>
            </a:r>
          </a:p>
          <a:p>
            <a:r>
              <a:rPr lang="en-US" dirty="0" err="1" smtClean="0"/>
              <a:t>scratchClient</a:t>
            </a:r>
            <a:r>
              <a:rPr lang="en-US" dirty="0" smtClean="0"/>
              <a: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153</a:t>
            </a:fld>
            <a:endParaRPr lang="nl-NL"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154</a:t>
            </a:fld>
            <a:endParaRPr lang="nl-NL"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155</a:t>
            </a:fld>
            <a:endParaRPr lang="nl-NL"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156</a:t>
            </a:fld>
            <a:endParaRPr lang="nl-NL"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i="1" dirty="0" smtClean="0"/>
              <a:t>Leave</a:t>
            </a:r>
            <a:r>
              <a:rPr lang="en-US" b="1" dirty="0" smtClean="0"/>
              <a:t> the wires on the 3 color LED</a:t>
            </a:r>
            <a:endParaRPr lang="en-US" dirty="0" smtClean="0"/>
          </a:p>
          <a:p>
            <a:r>
              <a:rPr lang="en-US" b="1" i="1" dirty="0" smtClean="0"/>
              <a:t>Leave</a:t>
            </a:r>
            <a:r>
              <a:rPr lang="en-US" b="1" dirty="0" smtClean="0"/>
              <a:t>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Put everything in the box. The board goes on top</a:t>
            </a:r>
          </a:p>
          <a:p>
            <a:r>
              <a:rPr lang="en-US" dirty="0" smtClean="0"/>
              <a:t>Shutdown the </a:t>
            </a:r>
            <a:r>
              <a:rPr lang="en-US" dirty="0" err="1" smtClean="0"/>
              <a:t>Arduino</a:t>
            </a:r>
            <a:endParaRPr lang="en-US" dirty="0" smtClean="0"/>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157</a:t>
            </a:fld>
            <a:endParaRPr lang="nl-NL"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158</a:t>
            </a:fld>
            <a:endParaRPr lang="nl-NL"/>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en-US"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159</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a:t>
            </a:r>
            <a:r>
              <a:rPr lang="en-US" dirty="0" smtClean="0"/>
              <a:t>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160</a:t>
            </a:fld>
            <a:endParaRPr lang="nl-NL"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Maximum current per pin</a:t>
            </a:r>
            <a:endParaRPr lang="nl-NL" dirty="0"/>
          </a:p>
        </p:txBody>
      </p:sp>
      <p:sp>
        <p:nvSpPr>
          <p:cNvPr id="3" name="Tijdelijke aanduiding voor inhoud 2"/>
          <p:cNvSpPr>
            <a:spLocks noGrp="1"/>
          </p:cNvSpPr>
          <p:nvPr>
            <p:ph idx="1"/>
          </p:nvPr>
        </p:nvSpPr>
        <p:spPr/>
        <p:txBody>
          <a:bodyPr/>
          <a:lstStyle/>
          <a:p>
            <a:r>
              <a:rPr lang="en-US" dirty="0" smtClean="0"/>
              <a:t>Max output current per pin = 20 </a:t>
            </a:r>
            <a:r>
              <a:rPr lang="en-US" dirty="0" err="1" smtClean="0"/>
              <a:t>mA</a:t>
            </a:r>
            <a:endParaRPr lang="en-US" dirty="0" smtClean="0"/>
          </a:p>
          <a:p>
            <a:r>
              <a:rPr lang="en-US" dirty="0" smtClean="0"/>
              <a:t>Total current for the board: 1 A</a:t>
            </a:r>
          </a:p>
          <a:p>
            <a:r>
              <a:rPr lang="en-US"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161</a:t>
            </a:fld>
            <a:endParaRPr lang="nl-NL"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162</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This is a list of the cost of the setup of the external board.</a:t>
            </a:r>
          </a:p>
          <a:p>
            <a:r>
              <a:rPr lang="en-US" dirty="0" smtClean="0"/>
              <a:t>Not included is the cost of the </a:t>
            </a:r>
            <a:r>
              <a:rPr lang="en-US" dirty="0" err="1" smtClean="0"/>
              <a:t>perspex</a:t>
            </a:r>
            <a:r>
              <a:rPr lang="en-US" dirty="0" smtClean="0"/>
              <a:t> board and the nuts and bolts, which are not an absolute minimum requirement</a:t>
            </a:r>
          </a:p>
          <a:p>
            <a:pPr lvl="1"/>
            <a:r>
              <a:rPr lang="en-US" dirty="0" smtClean="0"/>
              <a:t>And for which there are alternatives, e.g. use cardboard or an MDF board</a:t>
            </a:r>
          </a:p>
          <a:p>
            <a:r>
              <a:rPr lang="en-US" dirty="0" smtClean="0"/>
              <a:t>All material comes from </a:t>
            </a:r>
            <a:r>
              <a:rPr lang="en-US" dirty="0" err="1" smtClean="0"/>
              <a:t>Aliexpress</a:t>
            </a:r>
            <a:endParaRPr lang="en-US" dirty="0" smtClean="0"/>
          </a:p>
          <a:p>
            <a:pPr lvl="1"/>
            <a:r>
              <a:rPr lang="en-US" dirty="0" smtClean="0"/>
              <a:t>Very cheap</a:t>
            </a:r>
          </a:p>
          <a:p>
            <a:pPr lvl="1"/>
            <a:r>
              <a:rPr lang="en-US" dirty="0" smtClean="0"/>
              <a:t>Often no shipping costs to Europe</a:t>
            </a:r>
          </a:p>
          <a:p>
            <a:pPr lvl="1"/>
            <a:r>
              <a:rPr lang="en-US" dirty="0" smtClean="0"/>
              <a:t>Takes between 2 weeks and 2 months</a:t>
            </a:r>
          </a:p>
          <a:p>
            <a:pPr lvl="2"/>
            <a:r>
              <a:rPr lang="en-US" dirty="0" smtClean="0"/>
              <a:t>Or never arrives, but then money is promptly returned.</a:t>
            </a:r>
          </a:p>
          <a:p>
            <a:pPr lvl="1"/>
            <a:r>
              <a:rPr lang="en-US"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163</a:t>
            </a:fld>
            <a:endParaRPr lang="nl-NL"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Cost of the setup (2 of 2)</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164</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165</a:t>
            </a:fld>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a:t>
            </a:r>
            <a:r>
              <a:rPr lang="en-US" dirty="0" smtClean="0"/>
              <a:t>(in </a:t>
            </a:r>
            <a:r>
              <a:rPr lang="en-US" dirty="0" err="1" smtClean="0"/>
              <a:t>Arduino</a:t>
            </a:r>
            <a:r>
              <a:rPr lang="en-US" dirty="0" smtClean="0"/>
              <a:t> terms: sketch</a:t>
            </a:r>
            <a:r>
              <a:rPr lang="en-US" dirty="0" smtClean="0"/>
              <a:t>)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a:t>
            </a:r>
            <a:r>
              <a:rPr lang="en-US" sz="1800" dirty="0" smtClean="0"/>
              <a:t>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dirty="0" smtClean="0"/>
              <a:t>PiAndMoreConfig.scl</a:t>
            </a:r>
          </a:p>
          <a:p>
            <a:r>
              <a:rPr lang="en-US" dirty="0" smtClean="0"/>
              <a:t>Right click the file and choose </a:t>
            </a:r>
            <a:r>
              <a:rPr lang="en-US" dirty="0" err="1" smtClean="0"/>
              <a:t>scratchClient</a:t>
            </a:r>
            <a:r>
              <a:rPr lang="en-US" dirty="0" smtClean="0"/>
              <a:t> </a:t>
            </a:r>
            <a:r>
              <a:rPr lang="en-US" dirty="0" err="1" smtClean="0"/>
              <a:t>Config</a:t>
            </a:r>
            <a:r>
              <a:rPr lang="en-US" dirty="0" smtClean="0"/>
              <a:t> Edit</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1026" name="Picture 2" descr="Y:\PiAndMore10.5\Screenshots\2018-02-05__18-43-1517856199.jpg"/>
          <p:cNvPicPr>
            <a:picLocks noChangeAspect="1" noChangeArrowheads="1"/>
          </p:cNvPicPr>
          <p:nvPr/>
        </p:nvPicPr>
        <p:blipFill>
          <a:blip r:embed="rId3" cstate="print"/>
          <a:srcRect t="2905" r="66187" b="76305"/>
          <a:stretch>
            <a:fillRect/>
          </a:stretch>
        </p:blipFill>
        <p:spPr bwMode="auto">
          <a:xfrm>
            <a:off x="1619672" y="2643758"/>
            <a:ext cx="4872073" cy="1872208"/>
          </a:xfrm>
          <a:prstGeom prst="rect">
            <a:avLst/>
          </a:prstGeom>
          <a:noFill/>
        </p:spPr>
      </p:pic>
      <p:sp>
        <p:nvSpPr>
          <p:cNvPr id="6" name="Rechthoek 5"/>
          <p:cNvSpPr/>
          <p:nvPr/>
        </p:nvSpPr>
        <p:spPr>
          <a:xfrm>
            <a:off x="6228184" y="0"/>
            <a:ext cx="2915816" cy="98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screenshot needed when icon is fixed.</a:t>
            </a:r>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PiAndMore10.5\Screenshots\2018-01-31__20-12-1517429542.jpg"/>
          <p:cNvPicPr>
            <a:picLocks noChangeAspect="1" noChangeArrowheads="1"/>
          </p:cNvPicPr>
          <p:nvPr/>
        </p:nvPicPr>
        <p:blipFill>
          <a:blip r:embed="rId3" cstate="print"/>
          <a:srcRect/>
          <a:stretch>
            <a:fillRect/>
          </a:stretch>
        </p:blipFill>
        <p:spPr bwMode="auto">
          <a:xfrm>
            <a:off x="251520" y="908365"/>
            <a:ext cx="4536504" cy="3823625"/>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600400"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endParaRPr lang="en-US" dirty="0" smtClean="0"/>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Blanks or dashes in </a:t>
            </a:r>
            <a:r>
              <a:rPr lang="en-US" dirty="0" err="1" smtClean="0"/>
              <a:t>scratchNames</a:t>
            </a:r>
            <a:endParaRPr lang="en-US" dirty="0" smtClean="0"/>
          </a:p>
          <a:p>
            <a:pPr lvl="1"/>
            <a:r>
              <a:rPr lang="en-US" dirty="0" smtClean="0"/>
              <a:t>Pins </a:t>
            </a:r>
            <a:r>
              <a:rPr lang="en-US" dirty="0" smtClean="0"/>
              <a:t>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r>
              <a:rPr lang="en-US" dirty="0" smtClean="0"/>
              <a: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cxnSp>
        <p:nvCxnSpPr>
          <p:cNvPr id="7" name="Rechte verbindingslijn met pijl 6"/>
          <p:cNvCxnSpPr/>
          <p:nvPr/>
        </p:nvCxnSpPr>
        <p:spPr>
          <a:xfrm flipH="1">
            <a:off x="3635896" y="2427734"/>
            <a:ext cx="1872208" cy="18283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53577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70814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
        <p:nvSpPr>
          <p:cNvPr id="16" name="Rechthoek 15"/>
          <p:cNvSpPr/>
          <p:nvPr/>
        </p:nvSpPr>
        <p:spPr>
          <a:xfrm>
            <a:off x="6732240" y="0"/>
            <a:ext cx="2411760" cy="77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See below. Is check for blanks and dashes actually done?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on the desktop</a:t>
            </a:r>
          </a:p>
          <a:p>
            <a:r>
              <a:rPr lang="en-US" dirty="0" smtClean="0"/>
              <a:t>On the first save, click </a:t>
            </a:r>
            <a:r>
              <a:rPr lang="en-US" i="1" dirty="0" smtClean="0"/>
              <a:t>PiAndMoreConfig</a:t>
            </a:r>
            <a:r>
              <a:rPr lang="en-US" i="1" dirty="0" smtClean="0"/>
              <a:t>.scl</a:t>
            </a:r>
            <a:endParaRPr lang="en-US" i="1" dirty="0" smtClean="0"/>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
        <p:nvSpPr>
          <p:cNvPr id="5" name="Lijntoelichting 1 (rand en accentlijn) 4"/>
          <p:cNvSpPr/>
          <p:nvPr/>
        </p:nvSpPr>
        <p:spPr>
          <a:xfrm>
            <a:off x="6660232" y="555526"/>
            <a:ext cx="2160240" cy="2304256"/>
          </a:xfrm>
          <a:prstGeom prst="accentBorderCallout1">
            <a:avLst>
              <a:gd name="adj1" fmla="val 18750"/>
              <a:gd name="adj2" fmla="val -8333"/>
              <a:gd name="adj3" fmla="val 50967"/>
              <a:gd name="adj4" fmla="val -41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 if </a:t>
            </a:r>
            <a:r>
              <a:rPr lang="en-US" dirty="0" err="1" smtClean="0"/>
              <a:t>scratchClientConfig</a:t>
            </a:r>
            <a:r>
              <a:rPr lang="en-US" dirty="0" smtClean="0"/>
              <a:t> has been updated to remember the pathname as argument. Then the two first lines just become: Save</a:t>
            </a:r>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font to be installed.</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t>
            </a:r>
            <a:r>
              <a:rPr lang="en-US" dirty="0" smtClean="0"/>
              <a:t>actually</a:t>
            </a:r>
            <a:r>
              <a:rPr lang="en-US" dirty="0" smtClean="0"/>
              <a:t>, 2.5 volt to 5 volt is considered a HIGH input signal)</a:t>
            </a:r>
          </a:p>
          <a:p>
            <a:r>
              <a:rPr lang="en-US" dirty="0" smtClean="0"/>
              <a:t>If it gets something between 1.5 volt and 2.5 volt, </a:t>
            </a:r>
            <a:r>
              <a:rPr lang="en-US" dirty="0" smtClean="0"/>
              <a:t>the </a:t>
            </a:r>
            <a:r>
              <a:rPr lang="en-US" dirty="0" smtClean="0"/>
              <a:t>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a:t>
            </a:r>
            <a:r>
              <a:rPr lang="en-US" sz="1200" dirty="0" smtClean="0"/>
              <a:t>it connects </a:t>
            </a:r>
            <a:r>
              <a:rPr lang="en-US" sz="1200" dirty="0" smtClean="0"/>
              <a:t>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a:t>
            </a:r>
            <a:r>
              <a:rPr lang="en-US" dirty="0" smtClean="0"/>
              <a:t>however not </a:t>
            </a:r>
            <a:r>
              <a:rPr lang="en-US" dirty="0" smtClean="0"/>
              <a:t>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a:t>
            </a:r>
            <a:r>
              <a:rPr lang="en-US" sz="2000" dirty="0" smtClean="0"/>
              <a:t>power on</a:t>
            </a:r>
            <a:endParaRPr lang="en-US" sz="2000" dirty="0" smtClean="0"/>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PiAndMoreConfig.scl</a:t>
            </a:r>
            <a:r>
              <a:rPr lang="en-US" sz="2000" dirty="0" smtClean="0"/>
              <a:t> </a:t>
            </a:r>
            <a:r>
              <a:rPr lang="en-US" sz="2000" dirty="0" smtClean="0"/>
              <a:t>on the desktop to start </a:t>
            </a:r>
            <a:r>
              <a:rPr lang="en-US" sz="2000" dirty="0" err="1" smtClean="0"/>
              <a:t>scratchClient</a:t>
            </a:r>
            <a:r>
              <a:rPr lang="en-US" sz="2000" dirty="0" smtClean="0"/>
              <a:t> with the </a:t>
            </a:r>
            <a:r>
              <a:rPr lang="en-US" sz="2000" dirty="0" err="1" smtClean="0"/>
              <a:t>config</a:t>
            </a:r>
            <a:r>
              <a:rPr lang="en-US" sz="2000" dirty="0" smtClean="0"/>
              <a:t> file you have just </a:t>
            </a:r>
            <a:r>
              <a:rPr lang="en-US" sz="2000" dirty="0" smtClean="0"/>
              <a:t>updated</a:t>
            </a:r>
            <a:endParaRPr lang="en-US" sz="2000" dirty="0" smtClean="0"/>
          </a:p>
          <a:p>
            <a:endParaRPr lang="en-US" sz="2000" dirty="0" smtClean="0"/>
          </a:p>
          <a:p>
            <a:endParaRPr lang="en-US" sz="2000" dirty="0" smtClean="0"/>
          </a:p>
          <a:p>
            <a:r>
              <a:rPr lang="en-US" sz="2000" dirty="0" smtClean="0"/>
              <a:t>It </a:t>
            </a:r>
            <a:r>
              <a:rPr lang="en-US" sz="2000" dirty="0" smtClean="0"/>
              <a:t>will also open a browser window where you can see variables</a:t>
            </a:r>
          </a:p>
          <a:p>
            <a:r>
              <a:rPr lang="en-US" sz="2000" dirty="0" smtClean="0"/>
              <a:t>In the terminal window you will see complaints that </a:t>
            </a:r>
            <a:r>
              <a:rPr lang="en-US" sz="2000" dirty="0" err="1" smtClean="0"/>
              <a:t>scratchClient</a:t>
            </a:r>
            <a:r>
              <a:rPr lang="en-US" sz="2000" dirty="0" smtClean="0"/>
              <a:t> has </a:t>
            </a:r>
            <a:r>
              <a:rPr lang="en-US" sz="2000" dirty="0" smtClean="0"/>
              <a:t>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pic>
        <p:nvPicPr>
          <p:cNvPr id="2050" name="Picture 2" descr="Y:\PiAndMore10.5\Screenshots\2018-02-05__20-17-1517861874.jpg"/>
          <p:cNvPicPr>
            <a:picLocks noChangeAspect="1" noChangeArrowheads="1"/>
          </p:cNvPicPr>
          <p:nvPr/>
        </p:nvPicPr>
        <p:blipFill>
          <a:blip r:embed="rId3" cstate="print"/>
          <a:srcRect/>
          <a:stretch>
            <a:fillRect/>
          </a:stretch>
        </p:blipFill>
        <p:spPr bwMode="auto">
          <a:xfrm>
            <a:off x="4644008" y="2355726"/>
            <a:ext cx="3957513" cy="863692"/>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3074" name="Picture 2" descr="Y:\PiAndMore10.5\Screenshots\2018-02-05__20-19-1517861946.jpg"/>
          <p:cNvPicPr>
            <a:picLocks noChangeAspect="1" noChangeArrowheads="1"/>
          </p:cNvPicPr>
          <p:nvPr/>
        </p:nvPicPr>
        <p:blipFill>
          <a:blip r:embed="rId2" cstate="print"/>
          <a:srcRect r="68472" b="52970"/>
          <a:stretch>
            <a:fillRect/>
          </a:stretch>
        </p:blipFill>
        <p:spPr bwMode="auto">
          <a:xfrm>
            <a:off x="611560" y="1131590"/>
            <a:ext cx="3384376" cy="315530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85000" lnSpcReduction="20000"/>
          </a:bodyPr>
          <a:lstStyle/>
          <a:p>
            <a:r>
              <a:rPr lang="en-US" dirty="0" smtClean="0"/>
              <a:t>Click </a:t>
            </a:r>
            <a:r>
              <a:rPr lang="en-US" dirty="0" smtClean="0"/>
              <a:t>on More Blocks</a:t>
            </a:r>
          </a:p>
          <a:p>
            <a:r>
              <a:rPr lang="en-US" dirty="0" err="1" smtClean="0"/>
              <a:t>Clidk</a:t>
            </a:r>
            <a:r>
              <a:rPr lang="en-US" dirty="0" smtClean="0"/>
              <a:t> on Add an Extension</a:t>
            </a:r>
          </a:p>
          <a:p>
            <a:r>
              <a:rPr lang="en-US" dirty="0" smtClean="0"/>
              <a:t>Choose </a:t>
            </a:r>
            <a:r>
              <a:rPr lang="en-US" dirty="0" err="1" smtClean="0"/>
              <a:t>scratchClient</a:t>
            </a:r>
            <a:endParaRPr lang="en-US" dirty="0" smtClean="0"/>
          </a:p>
          <a:p>
            <a:r>
              <a:rPr lang="en-US" dirty="0" smtClean="0"/>
              <a:t>Now the extra blocks of </a:t>
            </a:r>
            <a:r>
              <a:rPr lang="en-US" dirty="0" err="1" smtClean="0"/>
              <a:t>scratchClient</a:t>
            </a:r>
            <a:r>
              <a:rPr lang="en-US" dirty="0" smtClean="0"/>
              <a:t> get included. </a:t>
            </a:r>
          </a:p>
          <a:p>
            <a:r>
              <a:rPr lang="en-US" dirty="0" smtClean="0"/>
              <a:t>One block is added for each </a:t>
            </a:r>
            <a:br>
              <a:rPr lang="en-US" dirty="0" smtClean="0"/>
            </a:br>
            <a:r>
              <a:rPr lang="en-US" dirty="0" smtClean="0"/>
              <a:t>defined pin in the </a:t>
            </a:r>
            <a:r>
              <a:rPr lang="en-US" dirty="0" err="1" smtClean="0"/>
              <a:t>config</a:t>
            </a:r>
            <a:r>
              <a:rPr lang="en-US" dirty="0" smtClean="0"/>
              <a:t> </a:t>
            </a:r>
            <a:r>
              <a:rPr lang="en-US" dirty="0" smtClean="0"/>
              <a:t>file</a:t>
            </a:r>
          </a:p>
          <a:p>
            <a:r>
              <a:rPr lang="en-US" dirty="0" smtClean="0"/>
              <a:t>Wait 10 seconds and look whether the blue LED on the </a:t>
            </a:r>
            <a:r>
              <a:rPr lang="en-US" dirty="0" err="1" smtClean="0"/>
              <a:t>Arduino</a:t>
            </a:r>
            <a:r>
              <a:rPr lang="en-US" dirty="0" smtClean="0"/>
              <a:t> </a:t>
            </a:r>
            <a:r>
              <a:rPr lang="en-US" dirty="0" err="1" smtClean="0"/>
              <a:t>Nano</a:t>
            </a:r>
            <a:r>
              <a:rPr lang="en-US" dirty="0" smtClean="0"/>
              <a:t> blinks slowly instead of fast. If so, the connection is established.</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PiAndMore10.5\Screenshots\2018-01-31__20-34-1517430881.jpg"/>
          <p:cNvPicPr>
            <a:picLocks noChangeAspect="1" noChangeArrowheads="1"/>
          </p:cNvPicPr>
          <p:nvPr/>
        </p:nvPicPr>
        <p:blipFill>
          <a:blip r:embed="rId2" cstate="print"/>
          <a:srcRect/>
          <a:stretch>
            <a:fillRect/>
          </a:stretch>
        </p:blipFill>
        <p:spPr bwMode="auto">
          <a:xfrm>
            <a:off x="7164288" y="123478"/>
            <a:ext cx="1492327" cy="1476618"/>
          </a:xfrm>
          <a:prstGeom prst="rect">
            <a:avLst/>
          </a:prstGeom>
          <a:noFill/>
        </p:spPr>
      </p:pic>
      <p:pic>
        <p:nvPicPr>
          <p:cNvPr id="2051" name="Picture 3" descr="Y:\PiAndMore10.5\Screenshots\2018-01-31__20-35-1517430925.jpg"/>
          <p:cNvPicPr>
            <a:picLocks noChangeAspect="1" noChangeArrowheads="1"/>
          </p:cNvPicPr>
          <p:nvPr/>
        </p:nvPicPr>
        <p:blipFill>
          <a:blip r:embed="rId3" cstate="print"/>
          <a:srcRect/>
          <a:stretch>
            <a:fillRect/>
          </a:stretch>
        </p:blipFill>
        <p:spPr bwMode="auto">
          <a:xfrm>
            <a:off x="4932040" y="1707654"/>
            <a:ext cx="4094386" cy="1123787"/>
          </a:xfrm>
          <a:prstGeom prst="rect">
            <a:avLst/>
          </a:prstGeom>
          <a:noFill/>
        </p:spPr>
      </p:pic>
      <p:pic>
        <p:nvPicPr>
          <p:cNvPr id="2052" name="Picture 4" descr="Y:\PiAndMore10.5\Screenshots\2018-01-31__20-54-1517432076.jpg"/>
          <p:cNvPicPr>
            <a:picLocks noChangeAspect="1" noChangeArrowheads="1"/>
          </p:cNvPicPr>
          <p:nvPr/>
        </p:nvPicPr>
        <p:blipFill>
          <a:blip r:embed="rId4" cstate="print"/>
          <a:srcRect l="38679" r="25404" b="51651"/>
          <a:stretch>
            <a:fillRect/>
          </a:stretch>
        </p:blipFill>
        <p:spPr bwMode="auto">
          <a:xfrm>
            <a:off x="5292080" y="3003798"/>
            <a:ext cx="1585679" cy="1707654"/>
          </a:xfrm>
          <a:prstGeom prst="rect">
            <a:avLst/>
          </a:prstGeom>
          <a:noFill/>
        </p:spPr>
      </p:pic>
      <p:cxnSp>
        <p:nvCxnSpPr>
          <p:cNvPr id="9" name="Rechte verbindingslijn met pijl 8"/>
          <p:cNvCxnSpPr/>
          <p:nvPr/>
        </p:nvCxnSpPr>
        <p:spPr>
          <a:xfrm flipV="1">
            <a:off x="3491880" y="1131590"/>
            <a:ext cx="43924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91630"/>
            <a:ext cx="3456384"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a:off x="3491880" y="2499742"/>
            <a:ext cx="396044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139952" y="3363838"/>
            <a:ext cx="1656184" cy="9361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20000"/>
          </a:bodyPr>
          <a:lstStyle/>
          <a:p>
            <a:r>
              <a:rPr lang="en-US" dirty="0" smtClean="0"/>
              <a:t>Create this program in Scratch and try it </a:t>
            </a:r>
            <a:r>
              <a:rPr lang="en-US" dirty="0" smtClean="0"/>
              <a:t>out (click the set of blocks or click th</a:t>
            </a:r>
            <a:r>
              <a:rPr lang="en-US" dirty="0" smtClean="0"/>
              <a:t>e green flag above the animation window)</a:t>
            </a:r>
            <a:r>
              <a:rPr lang="en-US" dirty="0" smtClean="0"/>
              <a:t>.</a:t>
            </a:r>
            <a:endParaRPr lang="en-US" dirty="0" smtClean="0"/>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a:t>
            </a:r>
            <a:r>
              <a:rPr lang="en-US" dirty="0" smtClean="0"/>
              <a:t>10 </a:t>
            </a:r>
            <a:r>
              <a:rPr lang="en-US" dirty="0" smtClean="0"/>
              <a:t>seconds after both </a:t>
            </a:r>
            <a:r>
              <a:rPr lang="en-US" dirty="0" err="1" smtClean="0"/>
              <a:t>scratchClient</a:t>
            </a:r>
            <a:r>
              <a:rPr lang="en-US" dirty="0" smtClean="0"/>
              <a:t> and the </a:t>
            </a:r>
            <a:r>
              <a:rPr lang="en-US" dirty="0" err="1" smtClean="0"/>
              <a:t>scratchClient</a:t>
            </a:r>
            <a:r>
              <a:rPr lang="en-US" dirty="0" smtClean="0"/>
              <a:t> extensions in Scratch </a:t>
            </a:r>
            <a:r>
              <a:rPr lang="en-US" dirty="0" smtClean="0"/>
              <a:t>2 </a:t>
            </a:r>
            <a:r>
              <a:rPr lang="en-US" dirty="0" smtClean="0"/>
              <a:t>are loaded before </a:t>
            </a:r>
            <a:r>
              <a:rPr lang="en-US" dirty="0" smtClean="0"/>
              <a:t>this happens.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3" name="Tijdelijke aanduiding voor inhoud 2"/>
          <p:cNvSpPr>
            <a:spLocks noGrp="1"/>
          </p:cNvSpPr>
          <p:nvPr>
            <p:ph idx="1"/>
          </p:nvPr>
        </p:nvSpPr>
        <p:spPr>
          <a:xfrm>
            <a:off x="457200" y="1419621"/>
            <a:ext cx="8229600" cy="3175001"/>
          </a:xfrm>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555526"/>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643758"/>
            <a:ext cx="2105025" cy="1409700"/>
          </a:xfrm>
          <a:prstGeom prst="rect">
            <a:avLst/>
          </a:prstGeom>
          <a:noFill/>
        </p:spPr>
      </p:pic>
      <p:sp>
        <p:nvSpPr>
          <p:cNvPr id="7" name="Tekstvak 6"/>
          <p:cNvSpPr txBox="1"/>
          <p:nvPr/>
        </p:nvSpPr>
        <p:spPr>
          <a:xfrm>
            <a:off x="5508104" y="1995686"/>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011910"/>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Check whether you have multiple Scratch instances open</a:t>
            </a:r>
          </a:p>
          <a:p>
            <a:pPr lvl="1"/>
            <a:r>
              <a:rPr lang="en-US" dirty="0" err="1" smtClean="0"/>
              <a:t>scratchClient</a:t>
            </a:r>
            <a:r>
              <a:rPr lang="en-US" dirty="0" smtClean="0"/>
              <a:t> can only work with one Scratch at a </a:t>
            </a:r>
            <a:r>
              <a:rPr lang="en-US" dirty="0" smtClean="0"/>
              <a:t>time (regardless of being Scratch 1.4 or Scratch 2).</a:t>
            </a:r>
            <a:endParaRPr lang="en-US" dirty="0" smtClean="0"/>
          </a:p>
          <a:p>
            <a:r>
              <a:rPr lang="en-US" dirty="0" smtClean="0"/>
              <a:t>Check </a:t>
            </a:r>
            <a:r>
              <a:rPr lang="en-US" dirty="0" smtClean="0"/>
              <a:t>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endParaRPr lang="en-US" dirty="0" smtClean="0"/>
          </a:p>
          <a:p>
            <a:r>
              <a:rPr lang="en-US" dirty="0" smtClean="0"/>
              <a:t>Sometimes, especially after reboot, if everything seems fine, disconnecting and reconnecting the board may help.</a:t>
            </a:r>
          </a:p>
          <a:p>
            <a:r>
              <a:rPr lang="en-US" dirty="0" smtClean="0"/>
              <a:t>Try monitoring the </a:t>
            </a:r>
            <a:r>
              <a:rPr lang="en-US" dirty="0" smtClean="0"/>
              <a:t>variables</a:t>
            </a:r>
            <a:endParaRPr lang="en-US" dirty="0" smtClean="0"/>
          </a:p>
          <a:p>
            <a:r>
              <a:rPr lang="en-US" dirty="0" smtClean="0"/>
              <a:t>If everything fails, </a:t>
            </a:r>
            <a:r>
              <a:rPr lang="en-US" dirty="0" err="1" smtClean="0"/>
              <a:t>scratchClient</a:t>
            </a:r>
            <a:r>
              <a:rPr lang="en-US" dirty="0" smtClean="0"/>
              <a:t> can be started with tracing on.</a:t>
            </a:r>
          </a:p>
          <a:p>
            <a:r>
              <a:rPr lang="en-US" dirty="0" smtClean="0"/>
              <a:t>But of course we are here to help you at any step.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Monitor the variables</a:t>
            </a:r>
            <a:endParaRPr lang="nl-NL" dirty="0"/>
          </a:p>
        </p:txBody>
      </p:sp>
      <p:sp>
        <p:nvSpPr>
          <p:cNvPr id="3" name="Tijdelijke aanduiding voor inhoud 2"/>
          <p:cNvSpPr>
            <a:spLocks noGrp="1"/>
          </p:cNvSpPr>
          <p:nvPr>
            <p:ph idx="1"/>
          </p:nvPr>
        </p:nvSpPr>
        <p:spPr/>
        <p:txBody>
          <a:bodyPr>
            <a:normAutofit fontScale="85000" lnSpcReduction="10000"/>
          </a:bodyPr>
          <a:lstStyle/>
          <a:p>
            <a:r>
              <a:rPr lang="en-US" dirty="0" smtClean="0"/>
              <a:t>Together with </a:t>
            </a:r>
            <a:r>
              <a:rPr lang="en-US" dirty="0" err="1" smtClean="0"/>
              <a:t>scratchClient</a:t>
            </a:r>
            <a:r>
              <a:rPr lang="en-US" dirty="0" smtClean="0"/>
              <a:t>, the browser is opened with URL </a:t>
            </a:r>
            <a:r>
              <a:rPr lang="en-US" i="1" dirty="0" smtClean="0"/>
              <a:t>localhost:8080/adapters</a:t>
            </a:r>
          </a:p>
          <a:p>
            <a:r>
              <a:rPr lang="en-US" dirty="0" smtClean="0"/>
              <a:t>Note the input &amp; output directions: </a:t>
            </a:r>
          </a:p>
          <a:p>
            <a:pPr lvl="1"/>
            <a:r>
              <a:rPr lang="en-US" dirty="0" smtClean="0"/>
              <a:t>Output of an adapter is an input for scratch</a:t>
            </a:r>
          </a:p>
          <a:p>
            <a:pPr lvl="1"/>
            <a:r>
              <a:rPr lang="en-US" dirty="0" smtClean="0"/>
              <a:t>Output of scratch is an input for the adapters. </a:t>
            </a:r>
          </a:p>
          <a:p>
            <a:pPr lvl="1"/>
            <a:r>
              <a:rPr lang="en-US" dirty="0" smtClean="0"/>
              <a:t>Hence the names input and output look to be reversed from what is in the </a:t>
            </a:r>
            <a:r>
              <a:rPr lang="en-US" dirty="0" err="1" smtClean="0"/>
              <a:t>config</a:t>
            </a:r>
            <a:r>
              <a:rPr lang="en-US" dirty="0" smtClean="0"/>
              <a:t> file.</a:t>
            </a:r>
          </a:p>
          <a:p>
            <a:pPr lvl="1"/>
            <a:r>
              <a:rPr lang="en-US" dirty="0" smtClean="0"/>
              <a:t>Therefore best refer to the variable names.</a:t>
            </a:r>
          </a:p>
          <a:p>
            <a:r>
              <a:rPr lang="en-US" dirty="0" smtClean="0"/>
              <a:t>You will see that values are only displayed after they have changed (otherwise a question mark (?) is displayed).</a:t>
            </a:r>
          </a:p>
          <a:p>
            <a:r>
              <a:rPr lang="en-US" dirty="0" smtClean="0"/>
              <a:t>Not for now, but you can click the field and type a value which then will be </a:t>
            </a:r>
            <a:r>
              <a:rPr lang="en-US" dirty="0" smtClean="0"/>
              <a:t>sent in the appropriate direction.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a:t>
            </a:r>
            <a:r>
              <a:rPr lang="en-US" dirty="0" smtClean="0"/>
              <a:t>current Scratch </a:t>
            </a:r>
            <a:r>
              <a:rPr lang="en-US" dirty="0" smtClean="0"/>
              <a:t>2 </a:t>
            </a:r>
            <a:r>
              <a:rPr lang="en-US" dirty="0" smtClean="0"/>
              <a:t>anomalies on </a:t>
            </a:r>
            <a:r>
              <a:rPr lang="en-US" dirty="0" err="1" smtClean="0"/>
              <a:t>RPi</a:t>
            </a:r>
            <a:endParaRPr lang="en-US" dirty="0" smtClean="0"/>
          </a:p>
          <a:p>
            <a:pPr lvl="1"/>
            <a:r>
              <a:rPr lang="en-US" dirty="0" smtClean="0"/>
              <a:t>You should </a:t>
            </a:r>
            <a:r>
              <a:rPr lang="en-US" b="1" dirty="0" smtClean="0"/>
              <a:t>not</a:t>
            </a:r>
            <a:r>
              <a:rPr lang="en-US" dirty="0" smtClean="0"/>
              <a:t> use spaces in </a:t>
            </a:r>
            <a:r>
              <a:rPr lang="en-US" dirty="0" smtClean="0"/>
              <a:t>filenames (if you do, they will be removed)</a:t>
            </a:r>
            <a:endParaRPr lang="en-US" dirty="0" smtClean="0"/>
          </a:p>
          <a:p>
            <a:pPr lvl="1"/>
            <a:r>
              <a:rPr lang="en-US" dirty="0" smtClean="0"/>
              <a:t>Scratch 2 forgets the folder where the file </a:t>
            </a:r>
            <a:r>
              <a:rPr lang="en-US" dirty="0" smtClean="0"/>
              <a:t>was opened from (Desktop). </a:t>
            </a:r>
            <a:r>
              <a:rPr lang="en-US" dirty="0" smtClean="0"/>
              <a:t>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endParaRPr lang="en-US" dirty="0" smtClean="0"/>
          </a:p>
          <a:p>
            <a:pPr lvl="1"/>
            <a:r>
              <a:rPr lang="en-US" dirty="0" smtClean="0"/>
              <a:t>This will permanently </a:t>
            </a:r>
            <a:r>
              <a:rPr lang="en-US" dirty="0" smtClean="0"/>
              <a:t>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a:t>
            </a:r>
            <a:r>
              <a:rPr lang="en-US" dirty="0" smtClean="0"/>
              <a:t>folder </a:t>
            </a:r>
            <a:br>
              <a:rPr lang="en-US" dirty="0" smtClean="0"/>
            </a:br>
            <a:r>
              <a:rPr lang="en-US" dirty="0" err="1" smtClean="0"/>
              <a:t>ScratchProgramsBackup</a:t>
            </a:r>
            <a:r>
              <a:rPr lang="en-US" dirty="0" smtClean="0"/>
              <a:t> on </a:t>
            </a:r>
            <a:r>
              <a:rPr lang="en-US" dirty="0" smtClean="0"/>
              <a:t>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3003798"/>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804248" y="3651870"/>
            <a:ext cx="1080120" cy="1059185"/>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https://github.com/hansdejongehv/Weekendschool-PiAndMore</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piandmore</a:t>
            </a:r>
            <a:r>
              <a:rPr lang="en-US" i="1" dirty="0" smtClean="0">
                <a:sym typeface="Wingdings" pitchFamily="2" charset="2"/>
              </a:rPr>
              <a:t> </a:t>
            </a: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normAutofit fontScale="85000" lnSpcReduction="20000"/>
          </a:bodyPr>
          <a:lstStyle/>
          <a:p>
            <a:r>
              <a:rPr lang="en-US" dirty="0" smtClean="0"/>
              <a:t>Use </a:t>
            </a:r>
            <a:r>
              <a:rPr lang="en-US" dirty="0" smtClean="0"/>
              <a:t>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a:t>
            </a:r>
            <a:r>
              <a:rPr lang="en-US" dirty="0" smtClean="0"/>
              <a:t>still open</a:t>
            </a:r>
            <a:r>
              <a:rPr lang="en-US" dirty="0" smtClean="0"/>
              <a:t>)</a:t>
            </a:r>
          </a:p>
          <a:p>
            <a:r>
              <a:rPr lang="en-US" dirty="0" err="1" smtClean="0"/>
              <a:t>Doubleclick</a:t>
            </a:r>
            <a:r>
              <a:rPr lang="en-US" dirty="0" smtClean="0"/>
              <a:t> PiAndMoreConfig.scl on the desktop</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Save the scratch file, and reopen it. Note, it may appear </a:t>
            </a:r>
            <a:br>
              <a:rPr lang="en-US" dirty="0" smtClean="0"/>
            </a:br>
            <a:r>
              <a:rPr lang="en-US" dirty="0" smtClean="0"/>
              <a:t>at another place then where it was.</a:t>
            </a:r>
          </a:p>
          <a:p>
            <a:r>
              <a:rPr lang="en-US" dirty="0" smtClean="0"/>
              <a:t>You will see that the new block for </a:t>
            </a:r>
            <a:r>
              <a:rPr lang="en-US" dirty="0" err="1" smtClean="0"/>
              <a:t>BigGreenLed</a:t>
            </a:r>
            <a:r>
              <a:rPr lang="en-US" dirty="0" smtClean="0"/>
              <a:t> in the </a:t>
            </a:r>
            <a:br>
              <a:rPr lang="en-US" dirty="0" smtClean="0"/>
            </a:br>
            <a:r>
              <a:rPr lang="en-US" i="1" dirty="0" smtClean="0"/>
              <a:t>More Blocks </a:t>
            </a:r>
            <a:r>
              <a:rPr lang="en-US" dirty="0" smtClean="0"/>
              <a:t>section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5" name="Picture 2" descr="Y:\PiAndMore10.5\Screenshots\2018-02-05__20-17-1517861874.jpg"/>
          <p:cNvPicPr>
            <a:picLocks noChangeAspect="1" noChangeArrowheads="1"/>
          </p:cNvPicPr>
          <p:nvPr/>
        </p:nvPicPr>
        <p:blipFill>
          <a:blip r:embed="rId3" cstate="print"/>
          <a:srcRect l="38210" r="41775" b="19048"/>
          <a:stretch>
            <a:fillRect/>
          </a:stretch>
        </p:blipFill>
        <p:spPr bwMode="auto">
          <a:xfrm>
            <a:off x="7164288" y="3363838"/>
            <a:ext cx="1386802" cy="122413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a:t>
            </a:r>
            <a:r>
              <a:rPr lang="en-US" dirty="0" smtClean="0"/>
              <a:t>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you can, if you want, copy the files from the desktop to your USB stick</a:t>
            </a:r>
          </a:p>
          <a:p>
            <a:pPr lvl="2"/>
            <a:r>
              <a:rPr lang="en-US" dirty="0" smtClean="0"/>
              <a:t>Unplug one of the mice to get a free USB connector</a:t>
            </a:r>
          </a:p>
          <a:p>
            <a:pPr lvl="1"/>
            <a:r>
              <a:rPr lang="en-US" dirty="0" smtClean="0"/>
              <a:t>Cleanup</a:t>
            </a:r>
          </a:p>
          <a:p>
            <a:pPr lvl="2"/>
            <a:r>
              <a:rPr lang="en-US" dirty="0" smtClean="0"/>
              <a:t>Please shutdown the Raspberry Pi</a:t>
            </a:r>
          </a:p>
          <a:p>
            <a:pPr lvl="2"/>
            <a:r>
              <a:rPr lang="en-US" dirty="0" smtClean="0"/>
              <a:t>Tear down the setup and put all components in the box</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a:t>
            </a:r>
            <a:r>
              <a:rPr lang="en-US" dirty="0" smtClean="0"/>
              <a:t>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58</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59</a:t>
            </a:fld>
            <a:endParaRPr lang="nl-N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a:t>
            </a:r>
            <a:r>
              <a:rPr lang="en-US" dirty="0" smtClean="0"/>
              <a:t>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644008" y="1563638"/>
            <a:ext cx="136815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2843808" y="2499742"/>
            <a:ext cx="35283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491880" y="2931790"/>
            <a:ext cx="3744416" cy="6472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291830"/>
            <a:ext cx="2736304" cy="9001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923928" y="2283718"/>
            <a:ext cx="244827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a:t>
            </a:r>
            <a:r>
              <a:rPr lang="en-US" dirty="0" smtClean="0"/>
              <a:t>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a program in scratch which will let the Red LED </a:t>
            </a:r>
            <a:r>
              <a:rPr lang="en-US" dirty="0" err="1" smtClean="0"/>
              <a:t>lite</a:t>
            </a:r>
            <a:r>
              <a:rPr lang="en-US" dirty="0" smtClean="0"/>
              <a:t> up when the button is pressed.</a:t>
            </a:r>
          </a:p>
          <a:p>
            <a:r>
              <a:rPr lang="en-US" dirty="0" smtClean="0"/>
              <a:t>You need these elements.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3851920" y="2355726"/>
            <a:ext cx="792088"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Stuttgart – 24 February 2017 </a:t>
            </a:r>
            <a:endParaRPr lang="nl-NL"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7: Adding analog input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Changing the wiring on the board</a:t>
            </a:r>
            <a:endParaRPr lang="nl-NL" dirty="0"/>
          </a:p>
        </p:txBody>
      </p:sp>
      <p:sp>
        <p:nvSpPr>
          <p:cNvPr id="3" name="Tijdelijke aanduiding voor inhoud 2"/>
          <p:cNvSpPr>
            <a:spLocks noGrp="1"/>
          </p:cNvSpPr>
          <p:nvPr>
            <p:ph idx="1"/>
          </p:nvPr>
        </p:nvSpPr>
        <p:spPr/>
        <p:txBody>
          <a:bodyPr/>
          <a:lstStyle/>
          <a:p>
            <a:r>
              <a:rPr lang="en-US" dirty="0" smtClean="0"/>
              <a:t>When changing the wiring on the board</a:t>
            </a:r>
          </a:p>
          <a:p>
            <a:pPr lvl="1"/>
            <a:r>
              <a:rPr lang="en-US" dirty="0" smtClean="0"/>
              <a:t>First pull the USB cable out</a:t>
            </a:r>
          </a:p>
          <a:p>
            <a:pPr lvl="1"/>
            <a:r>
              <a:rPr lang="en-US" dirty="0" smtClean="0"/>
              <a:t>Switch off the 9V supply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electronics of a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en-US" sz="2000" dirty="0" smtClean="0"/>
              <a:t>The </a:t>
            </a:r>
            <a:r>
              <a:rPr lang="en-US" sz="2000" dirty="0" err="1" smtClean="0"/>
              <a:t>potmeter</a:t>
            </a:r>
            <a:r>
              <a:rPr lang="en-US" sz="2000" dirty="0" smtClean="0"/>
              <a:t> is a resistor that will be connected between 5 V and 0 V.</a:t>
            </a:r>
          </a:p>
          <a:p>
            <a:r>
              <a:rPr lang="en-US" sz="2000" dirty="0" smtClean="0"/>
              <a:t>Over the length of the resistor the voltage drops linearly.</a:t>
            </a:r>
          </a:p>
          <a:p>
            <a:pPr lvl="1"/>
            <a:r>
              <a:rPr lang="en-US" sz="1400" dirty="0" smtClean="0"/>
              <a:t>E.g. in the middle it would be 2.5 Volt</a:t>
            </a:r>
          </a:p>
          <a:p>
            <a:pPr lvl="1"/>
            <a:r>
              <a:rPr lang="en-US" sz="1400" dirty="0" smtClean="0"/>
              <a:t>So this is an analog signal. The value can be changed between 5 V and 0 V.</a:t>
            </a:r>
          </a:p>
          <a:p>
            <a:r>
              <a:rPr lang="en-US" sz="1800" dirty="0" smtClean="0"/>
              <a:t>There is a 1 </a:t>
            </a:r>
            <a:r>
              <a:rPr lang="en-US" sz="1800" dirty="0" err="1" smtClean="0"/>
              <a:t>kOhm</a:t>
            </a:r>
            <a:r>
              <a:rPr lang="en-US" sz="1800" dirty="0" smtClean="0"/>
              <a:t> resistor in series for the reasons discussed earlier</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r>
              <a:rPr lang="en-US" dirty="0" err="1"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en-US" dirty="0" smtClean="0"/>
              <a:t>1 </a:t>
            </a:r>
            <a:r>
              <a:rPr lang="en-US" dirty="0" err="1" smtClean="0"/>
              <a:t>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en-US" dirty="0" smtClean="0"/>
              <a:t>10 </a:t>
            </a:r>
            <a:r>
              <a:rPr lang="en-US" dirty="0" err="1" smtClean="0"/>
              <a:t>kOhm</a:t>
            </a:r>
            <a:endParaRPr lang="nl-NL" dirty="0"/>
          </a:p>
        </p:txBody>
      </p:sp>
      <p:cxnSp>
        <p:nvCxnSpPr>
          <p:cNvPr id="31" name="Rechte verbindingslijn 30"/>
          <p:cNvCxnSpPr>
            <a:stCxn id="6" idx="1"/>
            <a:endCxn id="32" idx="3"/>
          </p:cNvCxnSpPr>
          <p:nvPr/>
        </p:nvCxnSpPr>
        <p:spPr>
          <a:xfrm flipH="1" flipV="1">
            <a:off x="2123728" y="3649088"/>
            <a:ext cx="100811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548506" cy="369332"/>
          </a:xfrm>
          <a:prstGeom prst="rect">
            <a:avLst/>
          </a:prstGeom>
          <a:solidFill>
            <a:srgbClr val="FFFF00"/>
          </a:solidFill>
          <a:ln w="19050">
            <a:solidFill>
              <a:schemeClr val="tx1"/>
            </a:solidFill>
          </a:ln>
        </p:spPr>
        <p:txBody>
          <a:bodyPr wrap="square" rtlCol="0">
            <a:spAutoFit/>
          </a:bodyPr>
          <a:lstStyle/>
          <a:p>
            <a:r>
              <a:rPr lang="en-US" sz="900" dirty="0" smtClean="0"/>
              <a:t>Analog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en-US" sz="1200" dirty="0" smtClean="0"/>
              <a:t>Consider what would happen if the 1 </a:t>
            </a:r>
            <a:r>
              <a:rPr lang="en-US" sz="1200" dirty="0" err="1" smtClean="0"/>
              <a:t>kOhm</a:t>
            </a:r>
            <a:r>
              <a:rPr lang="en-US" sz="1200" dirty="0" smtClean="0"/>
              <a:t> resistor were not there and the port would be used as output and </a:t>
            </a:r>
            <a:r>
              <a:rPr lang="en-US" sz="1200" dirty="0" err="1" smtClean="0"/>
              <a:t>potmeter</a:t>
            </a:r>
            <a:r>
              <a:rPr lang="en-US" sz="1200" dirty="0" smtClean="0"/>
              <a:t> positioned  close to the 0 Volt side.</a:t>
            </a:r>
          </a:p>
          <a:p>
            <a:endParaRPr lang="en-US" sz="1200" dirty="0" smtClean="0"/>
          </a:p>
          <a:p>
            <a:r>
              <a:rPr lang="en-US" sz="1200" dirty="0" smtClean="0"/>
              <a:t>Then the </a:t>
            </a:r>
            <a:r>
              <a:rPr lang="en-US" sz="1200" dirty="0" err="1" smtClean="0"/>
              <a:t>Arduino</a:t>
            </a:r>
            <a:r>
              <a:rPr lang="en-US" sz="1200" dirty="0" smtClean="0"/>
              <a:t> would output 5 Volt, and the </a:t>
            </a:r>
            <a:r>
              <a:rPr lang="en-US" sz="1200" dirty="0" err="1" smtClean="0"/>
              <a:t>potmeter</a:t>
            </a:r>
            <a:r>
              <a:rPr lang="en-US" sz="1200" dirty="0" smtClean="0"/>
              <a:t> is directly leading it to the 0 Volt line </a:t>
            </a:r>
            <a:r>
              <a:rPr lang="en-US" sz="1200" dirty="0" smtClean="0">
                <a:sym typeface="Wingdings" pitchFamily="2" charset="2"/>
              </a:rPr>
              <a:t> short circuit!</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66</a:t>
            </a:fld>
            <a:endParaRPr lang="nl-NL" dirty="0"/>
          </a:p>
        </p:txBody>
      </p:sp>
      <p:cxnSp>
        <p:nvCxnSpPr>
          <p:cNvPr id="42" name="Gebogen verbindingslijn 41"/>
          <p:cNvCxnSpPr>
            <a:endCxn id="38" idx="0"/>
          </p:cNvCxnSpPr>
          <p:nvPr/>
        </p:nvCxnSpPr>
        <p:spPr>
          <a:xfrm>
            <a:off x="7092280" y="2427734"/>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en-US" dirty="0" smtClean="0"/>
              <a:t>Potentiometer</a:t>
            </a:r>
            <a:endParaRPr lang="nl-NL" dirty="0"/>
          </a:p>
        </p:txBody>
      </p:sp>
      <p:sp>
        <p:nvSpPr>
          <p:cNvPr id="26" name="Tekstvak 25"/>
          <p:cNvSpPr txBox="1"/>
          <p:nvPr/>
        </p:nvSpPr>
        <p:spPr>
          <a:xfrm>
            <a:off x="2843808" y="3795886"/>
            <a:ext cx="927626" cy="369332"/>
          </a:xfrm>
          <a:prstGeom prst="rect">
            <a:avLst/>
          </a:prstGeom>
          <a:noFill/>
        </p:spPr>
        <p:txBody>
          <a:bodyPr wrap="none" rtlCol="0">
            <a:spAutoFit/>
          </a:bodyPr>
          <a:lstStyle/>
          <a:p>
            <a:r>
              <a:rPr lang="en-US" dirty="0" smtClean="0"/>
              <a:t>Resistor</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analog input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Update the </a:t>
            </a:r>
            <a:r>
              <a:rPr lang="en-US" dirty="0" err="1" smtClean="0"/>
              <a:t>config</a:t>
            </a:r>
            <a:r>
              <a:rPr lang="en-US" dirty="0" smtClean="0"/>
              <a:t> file again</a:t>
            </a:r>
          </a:p>
          <a:p>
            <a:pPr lvl="1"/>
            <a:r>
              <a:rPr lang="en-US" dirty="0" smtClean="0"/>
              <a:t>Define </a:t>
            </a:r>
            <a:r>
              <a:rPr lang="en-US" i="1" dirty="0" err="1" smtClean="0"/>
              <a:t>Potmeter</a:t>
            </a:r>
            <a:r>
              <a:rPr lang="en-US" dirty="0" smtClean="0"/>
              <a:t> on pin A4 (direction: in, function: analog)</a:t>
            </a:r>
          </a:p>
          <a:p>
            <a:r>
              <a:rPr lang="en-US" dirty="0" smtClean="0"/>
              <a:t>Now that you are updating anyway, already define for the next steps:</a:t>
            </a:r>
          </a:p>
          <a:p>
            <a:pPr lvl="1"/>
            <a:r>
              <a:rPr lang="en-US" dirty="0" smtClean="0"/>
              <a:t>Define </a:t>
            </a:r>
            <a:r>
              <a:rPr lang="en-US" i="1" dirty="0" smtClean="0"/>
              <a:t>Servo1 </a:t>
            </a:r>
            <a:r>
              <a:rPr lang="en-US" dirty="0" smtClean="0"/>
              <a:t>on pin 12 (direction: out, function: servo)</a:t>
            </a:r>
          </a:p>
          <a:p>
            <a:pPr lvl="1"/>
            <a:r>
              <a:rPr lang="en-US" dirty="0" smtClean="0"/>
              <a:t>Define </a:t>
            </a:r>
            <a:r>
              <a:rPr lang="en-US" i="1" dirty="0" err="1" smtClean="0"/>
              <a:t>BigBlueLED</a:t>
            </a:r>
            <a:r>
              <a:rPr lang="en-US" i="1" dirty="0" smtClean="0"/>
              <a:t> </a:t>
            </a:r>
            <a:r>
              <a:rPr lang="en-US" dirty="0" smtClean="0"/>
              <a:t>on pin 5 (direction: out, function: PWM)</a:t>
            </a:r>
          </a:p>
          <a:p>
            <a:pPr lvl="1"/>
            <a:r>
              <a:rPr lang="en-US" dirty="0" smtClean="0"/>
              <a:t>Define </a:t>
            </a:r>
            <a:r>
              <a:rPr lang="en-US" i="1" dirty="0" smtClean="0"/>
              <a:t>Buzzer</a:t>
            </a:r>
            <a:r>
              <a:rPr lang="en-US" dirty="0" smtClean="0"/>
              <a:t> on pin 11 (direction: out, function: PWM)</a:t>
            </a:r>
          </a:p>
          <a:p>
            <a:r>
              <a:rPr lang="en-US" dirty="0" smtClean="0"/>
              <a:t>Don’t forget to save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 whether it works</a:t>
            </a:r>
            <a:endParaRPr lang="nl-NL" dirty="0"/>
          </a:p>
        </p:txBody>
      </p:sp>
      <p:sp>
        <p:nvSpPr>
          <p:cNvPr id="3" name="Tijdelijke aanduiding voor inhoud 2"/>
          <p:cNvSpPr>
            <a:spLocks noGrp="1"/>
          </p:cNvSpPr>
          <p:nvPr>
            <p:ph idx="1"/>
          </p:nvPr>
        </p:nvSpPr>
        <p:spPr/>
        <p:txBody>
          <a:bodyPr/>
          <a:lstStyle/>
          <a:p>
            <a:r>
              <a:rPr lang="en-US" dirty="0" smtClean="0"/>
              <a:t>Stop and restart </a:t>
            </a:r>
            <a:r>
              <a:rPr lang="en-US" dirty="0" err="1" smtClean="0"/>
              <a:t>scratchClient</a:t>
            </a:r>
            <a:endParaRPr lang="en-US" dirty="0" smtClean="0"/>
          </a:p>
          <a:p>
            <a:r>
              <a:rPr lang="en-US" dirty="0" smtClean="0"/>
              <a:t>Reconnect and repower the board</a:t>
            </a:r>
          </a:p>
          <a:p>
            <a:r>
              <a:rPr lang="en-US" dirty="0" smtClean="0"/>
              <a:t>Make the sensor </a:t>
            </a:r>
            <a:r>
              <a:rPr lang="en-US" i="1" dirty="0" err="1" smtClean="0"/>
              <a:t>Potmeter</a:t>
            </a:r>
            <a:r>
              <a:rPr lang="en-US" dirty="0" smtClean="0"/>
              <a:t> visible</a:t>
            </a:r>
          </a:p>
          <a:p>
            <a:r>
              <a:rPr lang="en-US" dirty="0" smtClean="0"/>
              <a:t>Turn the knob and see the values of </a:t>
            </a:r>
            <a:r>
              <a:rPr lang="en-US" i="1" dirty="0" err="1" smtClean="0"/>
              <a:t>Potmeter</a:t>
            </a:r>
            <a:r>
              <a:rPr lang="en-US" dirty="0" smtClean="0"/>
              <a:t> change</a:t>
            </a:r>
          </a:p>
          <a:p>
            <a:pPr lvl="1"/>
            <a:r>
              <a:rPr lang="en-US" dirty="0" smtClean="0"/>
              <a:t>Between about 0 and about 1024</a:t>
            </a:r>
          </a:p>
          <a:p>
            <a:r>
              <a:rPr lang="en-US" dirty="0" smtClean="0"/>
              <a:t>We will write some Scratch program to use it in the next step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8: Pulse Width Modulation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we are …</a:t>
            </a:r>
            <a:endParaRPr lang="nl-NL" dirty="0"/>
          </a:p>
        </p:txBody>
      </p:sp>
      <p:sp>
        <p:nvSpPr>
          <p:cNvPr id="3" name="Tijdelijke aanduiding voor inhoud 2"/>
          <p:cNvSpPr>
            <a:spLocks noGrp="1"/>
          </p:cNvSpPr>
          <p:nvPr>
            <p:ph idx="1"/>
          </p:nvPr>
        </p:nvSpPr>
        <p:spPr/>
        <p:txBody>
          <a:bodyPr/>
          <a:lstStyle/>
          <a:p>
            <a:r>
              <a:rPr lang="en-US" dirty="0" smtClean="0"/>
              <a:t>We have seen:</a:t>
            </a:r>
          </a:p>
          <a:p>
            <a:pPr lvl="1"/>
            <a:r>
              <a:rPr lang="en-US" dirty="0" smtClean="0"/>
              <a:t>Digital Input (the button</a:t>
            </a:r>
            <a:r>
              <a:rPr lang="en-US" dirty="0" smtClean="0"/>
              <a:t>) (in the beginners module)</a:t>
            </a:r>
            <a:endParaRPr lang="en-US" dirty="0" smtClean="0"/>
          </a:p>
          <a:p>
            <a:pPr lvl="1"/>
            <a:r>
              <a:rPr lang="en-US" dirty="0" smtClean="0"/>
              <a:t>Digital Output (the LEDs</a:t>
            </a:r>
            <a:r>
              <a:rPr lang="en-US" dirty="0" smtClean="0"/>
              <a:t>) (in the beginners module)</a:t>
            </a:r>
            <a:endParaRPr lang="en-US" dirty="0" smtClean="0"/>
          </a:p>
          <a:p>
            <a:pPr lvl="1"/>
            <a:r>
              <a:rPr lang="en-US" dirty="0" smtClean="0"/>
              <a:t>Analog Input (the potentiometer)</a:t>
            </a:r>
          </a:p>
          <a:p>
            <a:r>
              <a:rPr lang="en-US" dirty="0" smtClean="0"/>
              <a:t>So what would be most logical next?</a:t>
            </a:r>
          </a:p>
          <a:p>
            <a:pPr lvl="1"/>
            <a:r>
              <a:rPr lang="en-US" dirty="0" smtClean="0"/>
              <a:t>Analog Output? </a:t>
            </a:r>
            <a:r>
              <a:rPr lang="en-US" dirty="0" smtClean="0">
                <a:sym typeface="Wingdings" pitchFamily="2" charset="2"/>
              </a:rPr>
              <a:t></a:t>
            </a:r>
            <a:r>
              <a:rPr lang="en-US" dirty="0" smtClean="0"/>
              <a:t> but it does not exist!</a:t>
            </a:r>
          </a:p>
          <a:p>
            <a:pPr lvl="1"/>
            <a:r>
              <a:rPr lang="en-US" dirty="0" smtClean="0"/>
              <a:t>However there is a good alternative: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Pulse Width Modulation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308324"/>
          </a:xfrm>
          <a:prstGeom prst="rect">
            <a:avLst/>
          </a:prstGeom>
          <a:noFill/>
        </p:spPr>
        <p:txBody>
          <a:bodyPr wrap="square" rtlCol="0">
            <a:spAutoFit/>
          </a:bodyPr>
          <a:lstStyle/>
          <a:p>
            <a:pPr marL="177800" indent="-177800">
              <a:buFont typeface="Arial" pitchFamily="34" charset="0"/>
              <a:buChar char="•"/>
            </a:pPr>
            <a:r>
              <a:rPr lang="en-US" dirty="0" smtClean="0"/>
              <a:t>By modulating (changing) the pulse width, the amount of energy fed to the e.g. LED is changed, and hence the intensity with which you see it lighting.</a:t>
            </a:r>
          </a:p>
          <a:p>
            <a:pPr marL="177800" indent="-177800">
              <a:buFont typeface="Arial" pitchFamily="34" charset="0"/>
              <a:buChar char="•"/>
            </a:pPr>
            <a:r>
              <a:rPr lang="en-US" dirty="0" smtClean="0"/>
              <a:t>Note that in practice the LED is blinking some 800 blinks / second. </a:t>
            </a:r>
          </a:p>
          <a:p>
            <a:pPr marL="177800" indent="-177800">
              <a:buFont typeface="Arial" pitchFamily="34" charset="0"/>
              <a:buChar char="•"/>
            </a:pPr>
            <a:r>
              <a:rPr lang="en-US" dirty="0" smtClean="0"/>
              <a:t>However, no human eye can see more than 100 blinks / second.</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normAutofit fontScale="90000"/>
          </a:bodyPr>
          <a:lstStyle/>
          <a:p>
            <a:r>
              <a:rPr lang="en-US" dirty="0" smtClean="0"/>
              <a:t>Dimming </a:t>
            </a:r>
            <a:r>
              <a:rPr lang="en-US" dirty="0" smtClean="0"/>
              <a:t>the </a:t>
            </a:r>
            <a:r>
              <a:rPr lang="en-US" dirty="0" err="1" smtClean="0"/>
              <a:t>BigBlueLED</a:t>
            </a:r>
            <a:r>
              <a:rPr lang="en-US" dirty="0" smtClean="0"/>
              <a:t> </a:t>
            </a:r>
            <a:r>
              <a:rPr lang="en-US" dirty="0" smtClean="0"/>
              <a:t>with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Switch the power on again and reconnect</a:t>
            </a:r>
          </a:p>
          <a:p>
            <a:r>
              <a:rPr lang="en-US" dirty="0" smtClean="0"/>
              <a:t>You will see that </a:t>
            </a:r>
            <a:r>
              <a:rPr lang="en-US" dirty="0" err="1" smtClean="0"/>
              <a:t>scratchClient</a:t>
            </a:r>
            <a:r>
              <a:rPr lang="en-US" dirty="0" smtClean="0"/>
              <a:t> finds the board again</a:t>
            </a:r>
          </a:p>
          <a:p>
            <a:r>
              <a:rPr lang="en-US" dirty="0" smtClean="0"/>
              <a:t>You already updated the </a:t>
            </a:r>
            <a:r>
              <a:rPr lang="en-US" dirty="0" err="1" smtClean="0"/>
              <a:t>config</a:t>
            </a:r>
            <a:r>
              <a:rPr lang="en-US" dirty="0" smtClean="0"/>
              <a:t> file in the previous step, so no need to restart </a:t>
            </a:r>
            <a:r>
              <a:rPr lang="en-US" dirty="0" err="1" smtClean="0"/>
              <a:t>scratchClient</a:t>
            </a:r>
            <a:endParaRPr lang="en-US" dirty="0" smtClean="0"/>
          </a:p>
          <a:p>
            <a:r>
              <a:rPr lang="en-US" dirty="0" smtClean="0"/>
              <a:t>Define in Scratch a variable </a:t>
            </a:r>
            <a:r>
              <a:rPr lang="en-US" i="1" dirty="0" smtClean="0"/>
              <a:t>Big Blue LED</a:t>
            </a:r>
          </a:p>
          <a:p>
            <a:r>
              <a:rPr lang="en-US" dirty="0" smtClean="0"/>
              <a:t>Make the variable visible</a:t>
            </a:r>
          </a:p>
          <a:p>
            <a:r>
              <a:rPr lang="en-US" dirty="0" smtClean="0"/>
              <a:t>Give </a:t>
            </a:r>
            <a:r>
              <a:rPr lang="en-US" i="1" dirty="0" smtClean="0"/>
              <a:t>Big Blue LED </a:t>
            </a:r>
            <a:r>
              <a:rPr lang="en-US" dirty="0" smtClean="0"/>
              <a:t>values between 0 and 255</a:t>
            </a:r>
          </a:p>
          <a:p>
            <a:pPr lvl="1"/>
            <a:r>
              <a:rPr lang="en-US" dirty="0" smtClean="0"/>
              <a:t>You can use the slider on the displayed variable for values between 0 and 100</a:t>
            </a:r>
          </a:p>
          <a:p>
            <a:pPr lvl="1"/>
            <a:r>
              <a:rPr lang="en-US" dirty="0" smtClean="0"/>
              <a:t>For values above 100 we will use a program, see next slide</a:t>
            </a:r>
          </a:p>
          <a:p>
            <a:r>
              <a:rPr lang="en-US" dirty="0" smtClean="0"/>
              <a:t>Does the LED brightness change?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en-US" dirty="0" smtClean="0"/>
              <a:t>Connect </a:t>
            </a:r>
            <a:r>
              <a:rPr lang="en-US" dirty="0" err="1" smtClean="0"/>
              <a:t>Potmeter</a:t>
            </a:r>
            <a:r>
              <a:rPr lang="en-US" dirty="0" smtClean="0"/>
              <a:t> and Big Blue LED (via Scratch)</a:t>
            </a:r>
            <a:endParaRPr lang="nl-NL" dirty="0"/>
          </a:p>
        </p:txBody>
      </p:sp>
      <p:sp>
        <p:nvSpPr>
          <p:cNvPr id="3" name="Tijdelijke aanduiding voor inhoud 2"/>
          <p:cNvSpPr>
            <a:spLocks noGrp="1"/>
          </p:cNvSpPr>
          <p:nvPr>
            <p:ph idx="1"/>
          </p:nvPr>
        </p:nvSpPr>
        <p:spPr/>
        <p:txBody>
          <a:bodyPr>
            <a:normAutofit/>
          </a:bodyPr>
          <a:lstStyle/>
          <a:p>
            <a:r>
              <a:rPr lang="en-US" dirty="0" smtClean="0"/>
              <a:t>Make some code that takes the potentiometer reading (between 0 and 1024) and transforms it into the range 0 to 255 (so divide by 4) and set the value of </a:t>
            </a:r>
            <a:r>
              <a:rPr lang="en-US" i="1" dirty="0" smtClean="0"/>
              <a:t>Big Blue LED</a:t>
            </a:r>
            <a:r>
              <a:rPr lang="en-US" dirty="0" smtClean="0"/>
              <a:t>.</a:t>
            </a:r>
          </a:p>
          <a:p>
            <a:r>
              <a:rPr lang="en-US" dirty="0" smtClean="0"/>
              <a:t>Try out whether turning the </a:t>
            </a:r>
            <a:r>
              <a:rPr lang="en-US" dirty="0" err="1" smtClean="0"/>
              <a:t>potmeter</a:t>
            </a:r>
            <a:r>
              <a:rPr lang="en-US" dirty="0" smtClean="0"/>
              <a:t> changes the light intensity.</a:t>
            </a:r>
          </a:p>
          <a:p>
            <a:r>
              <a:rPr lang="en-US" dirty="0" smtClean="0"/>
              <a:t>Notice that when turning to the right, the intensity goes down.</a:t>
            </a:r>
          </a:p>
          <a:p>
            <a:pPr lvl="1"/>
            <a:r>
              <a:rPr lang="en-US" dirty="0" smtClean="0"/>
              <a:t>You would expect it to go up …</a:t>
            </a:r>
          </a:p>
          <a:p>
            <a:pPr lvl="1"/>
            <a:r>
              <a:rPr lang="en-US" dirty="0" smtClean="0"/>
              <a:t>How can you very simply change this by interchanging two wires?</a:t>
            </a:r>
          </a:p>
          <a:p>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Controlling a servo with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en-US" dirty="0" smtClean="0"/>
              <a:t>The position of the servo is changed by sending pulses of different width.</a:t>
            </a:r>
          </a:p>
          <a:p>
            <a:r>
              <a:rPr lang="en-US" dirty="0" smtClean="0"/>
              <a:t>The servo looks at the </a:t>
            </a:r>
            <a:r>
              <a:rPr lang="en-US" dirty="0" err="1" smtClean="0"/>
              <a:t>pulsewidth</a:t>
            </a:r>
            <a:r>
              <a:rPr lang="en-US" dirty="0" smtClean="0"/>
              <a:t> and turns as desired.</a:t>
            </a:r>
          </a:p>
          <a:p>
            <a:r>
              <a:rPr lang="en-US" dirty="0" smtClean="0"/>
              <a:t>The servo gets power separately.</a:t>
            </a:r>
            <a:endParaRPr lang="nl-NL" dirty="0" smtClean="0"/>
          </a:p>
          <a:p>
            <a:r>
              <a:rPr lang="en-US" dirty="0" smtClean="0"/>
              <a:t>With a servo, the pulse width modulation is not controlling the amount of energy fed to the servo</a:t>
            </a:r>
          </a:p>
          <a:p>
            <a:r>
              <a:rPr lang="en-US" dirty="0" smtClean="0"/>
              <a:t>With a servo, pulse width modulation is rather a communication protocol.</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Adding the servo to pin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1619672"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6444208" y="4227934"/>
            <a:ext cx="2699792" cy="369332"/>
          </a:xfrm>
          <a:prstGeom prst="rect">
            <a:avLst/>
          </a:prstGeom>
          <a:noFill/>
        </p:spPr>
        <p:txBody>
          <a:bodyPr wrap="square" rtlCol="0">
            <a:spAutoFit/>
          </a:bodyPr>
          <a:lstStyle/>
          <a:p>
            <a:pPr algn="ctr"/>
            <a:r>
              <a:rPr lang="en-US" dirty="0" smtClean="0"/>
              <a:t>Dark brown wire here</a:t>
            </a:r>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servo</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Reconnect and repower the board</a:t>
            </a:r>
          </a:p>
          <a:p>
            <a:r>
              <a:rPr lang="en-US" dirty="0" smtClean="0"/>
              <a:t>In Scratch, create a variable </a:t>
            </a:r>
            <a:r>
              <a:rPr lang="en-US" i="1" dirty="0" smtClean="0"/>
              <a:t>Servo1 </a:t>
            </a:r>
            <a:r>
              <a:rPr lang="en-US" dirty="0" smtClean="0"/>
              <a:t>and make it visible.</a:t>
            </a:r>
            <a:endParaRPr lang="en-US" i="1" dirty="0" smtClean="0"/>
          </a:p>
          <a:p>
            <a:r>
              <a:rPr lang="en-US" dirty="0" smtClean="0"/>
              <a:t>Try out giving it values between 0 and 100 via the slider on the variable.</a:t>
            </a:r>
          </a:p>
          <a:p>
            <a:pPr lvl="1"/>
            <a:r>
              <a:rPr lang="en-US" dirty="0" smtClean="0"/>
              <a:t>The servo can handle values between 0 and 180</a:t>
            </a:r>
          </a:p>
          <a:p>
            <a:pPr lvl="1"/>
            <a:r>
              <a:rPr lang="en-US" dirty="0" smtClean="0"/>
              <a:t>Does it move?</a:t>
            </a:r>
          </a:p>
          <a:p>
            <a:r>
              <a:rPr lang="en-US" dirty="0" smtClean="0"/>
              <a:t>Update the loop where you set the </a:t>
            </a:r>
            <a:r>
              <a:rPr lang="en-US" i="1" dirty="0" smtClean="0"/>
              <a:t>Big Blue LED </a:t>
            </a:r>
            <a:r>
              <a:rPr lang="en-US" dirty="0" smtClean="0"/>
              <a:t>value </a:t>
            </a:r>
            <a:br>
              <a:rPr lang="en-US" dirty="0" smtClean="0"/>
            </a:br>
            <a:r>
              <a:rPr lang="en-US" dirty="0" smtClean="0"/>
              <a:t>dependent on the </a:t>
            </a:r>
            <a:r>
              <a:rPr lang="en-US" dirty="0" err="1" smtClean="0"/>
              <a:t>potmeter</a:t>
            </a:r>
            <a:r>
              <a:rPr lang="en-US" dirty="0" smtClean="0"/>
              <a:t> reading to now also set </a:t>
            </a:r>
            <a:r>
              <a:rPr lang="en-US" i="1" dirty="0" smtClean="0"/>
              <a:t>Servo 1</a:t>
            </a:r>
            <a:r>
              <a:rPr lang="en-US" dirty="0" smtClean="0"/>
              <a:t>. </a:t>
            </a:r>
          </a:p>
          <a:p>
            <a:pPr lvl="1"/>
            <a:r>
              <a:rPr lang="en-US" dirty="0" smtClean="0"/>
              <a:t>But watch out: values have to be between 0 and 180.</a:t>
            </a:r>
          </a:p>
          <a:p>
            <a:pPr lvl="1"/>
            <a:r>
              <a:rPr lang="en-US" dirty="0" smtClean="0"/>
              <a:t>To avoid overflow: first divide by 1024, then multiply by 180.</a:t>
            </a:r>
          </a:p>
          <a:p>
            <a:r>
              <a:rPr lang="en-US" dirty="0" smtClean="0"/>
              <a:t>You may observe jitter. </a:t>
            </a:r>
          </a:p>
          <a:p>
            <a:pPr lvl="1"/>
            <a:r>
              <a:rPr lang="en-US" dirty="0" smtClean="0"/>
              <a:t>Because the values of the </a:t>
            </a:r>
            <a:r>
              <a:rPr lang="en-US" dirty="0" err="1" smtClean="0"/>
              <a:t>potmeter</a:t>
            </a:r>
            <a:r>
              <a:rPr lang="en-US" dirty="0" smtClean="0"/>
              <a:t> will drift a bit and there will be power fluctuations, the reading of the </a:t>
            </a:r>
            <a:r>
              <a:rPr lang="en-US" dirty="0" err="1" smtClean="0"/>
              <a:t>potmeter</a:t>
            </a:r>
            <a:r>
              <a:rPr lang="en-US" dirty="0" smtClean="0"/>
              <a:t> will not be constant.</a:t>
            </a:r>
          </a:p>
          <a:p>
            <a:pPr lvl="1"/>
            <a:r>
              <a:rPr lang="en-US" dirty="0" smtClean="0"/>
              <a:t>We will in the advanced workshop show how to deal with jitter</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78</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rot="5400000" flipH="1" flipV="1">
            <a:off x="6552220" y="1959682"/>
            <a:ext cx="1944216" cy="1008112"/>
          </a:xfrm>
          <a:prstGeom prst="bentConnector3">
            <a:avLst>
              <a:gd name="adj1" fmla="val 2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Controlling a buzzer with PWM</a:t>
            </a:r>
            <a:endParaRPr lang="nl-NL" dirty="0"/>
          </a:p>
        </p:txBody>
      </p:sp>
      <p:sp>
        <p:nvSpPr>
          <p:cNvPr id="3" name="Tijdelijke aanduiding voor inhoud 2"/>
          <p:cNvSpPr>
            <a:spLocks noGrp="1"/>
          </p:cNvSpPr>
          <p:nvPr>
            <p:ph idx="1"/>
          </p:nvPr>
        </p:nvSpPr>
        <p:spPr/>
        <p:txBody>
          <a:bodyPr/>
          <a:lstStyle/>
          <a:p>
            <a:r>
              <a:rPr lang="en-US" dirty="0" smtClean="0"/>
              <a:t>The buzzer will sound if it gets a signal in an audible frequency range.</a:t>
            </a:r>
          </a:p>
          <a:p>
            <a:r>
              <a:rPr lang="en-US" dirty="0" smtClean="0"/>
              <a:t>A PWM signal on </a:t>
            </a:r>
            <a:r>
              <a:rPr lang="en-US" dirty="0" err="1" smtClean="0"/>
              <a:t>Arduino</a:t>
            </a:r>
            <a:r>
              <a:rPr lang="en-US" dirty="0" smtClean="0"/>
              <a:t> gives ca. 800 Hz.</a:t>
            </a:r>
          </a:p>
          <a:p>
            <a:pPr lvl="1"/>
            <a:r>
              <a:rPr lang="en-US" dirty="0" smtClean="0"/>
              <a:t>Different for different pins</a:t>
            </a:r>
          </a:p>
          <a:p>
            <a:r>
              <a:rPr lang="en-US" dirty="0" smtClean="0"/>
              <a:t>You will see that there is not much influence by changing the duty cycle.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a:t>
            </a:r>
            <a:r>
              <a:rPr lang="en-US" dirty="0" smtClean="0"/>
              <a:t>(</a:t>
            </a:r>
            <a:r>
              <a:rPr lang="en-US" dirty="0" smtClean="0"/>
              <a:t>for Raspberry Pi) </a:t>
            </a:r>
            <a:r>
              <a:rPr lang="en-US" dirty="0" smtClean="0"/>
              <a:t>new Scratch </a:t>
            </a:r>
            <a:r>
              <a:rPr lang="en-US" dirty="0" smtClean="0"/>
              <a:t>2</a:t>
            </a:r>
          </a:p>
          <a:p>
            <a:r>
              <a:rPr lang="en-US" dirty="0" smtClean="0"/>
              <a:t>Workshop is written for Scratch 2</a:t>
            </a:r>
          </a:p>
          <a:p>
            <a:pPr lvl="1"/>
            <a:r>
              <a:rPr lang="en-US" dirty="0" smtClean="0"/>
              <a:t>Scratch </a:t>
            </a:r>
            <a:r>
              <a:rPr lang="en-US" dirty="0" smtClean="0"/>
              <a:t>2 on Raspberry Pi </a:t>
            </a:r>
            <a:r>
              <a:rPr lang="en-US" dirty="0" smtClean="0"/>
              <a:t>has some bugs, but we will work around it.</a:t>
            </a:r>
          </a:p>
          <a:p>
            <a:pPr lvl="1"/>
            <a:r>
              <a:rPr lang="en-US" dirty="0" smtClean="0"/>
              <a:t>If you want to see how to do it for Scratch 1.4, see the end of the presentation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en-US" dirty="0" smtClean="0"/>
              <a:t>Connect the buzzer to pin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8" name="Tekstvak 17"/>
          <p:cNvSpPr txBox="1"/>
          <p:nvPr/>
        </p:nvSpPr>
        <p:spPr>
          <a:xfrm>
            <a:off x="3203848" y="4443958"/>
            <a:ext cx="4752528" cy="646331"/>
          </a:xfrm>
          <a:prstGeom prst="rect">
            <a:avLst/>
          </a:prstGeom>
          <a:solidFill>
            <a:srgbClr val="FF3300"/>
          </a:solidFill>
        </p:spPr>
        <p:txBody>
          <a:bodyPr wrap="square" rtlCol="0">
            <a:spAutoFit/>
          </a:bodyPr>
          <a:lstStyle/>
          <a:p>
            <a:pPr algn="ctr"/>
            <a:r>
              <a:rPr lang="en-US" dirty="0" smtClean="0">
                <a:solidFill>
                  <a:schemeClr val="bg1"/>
                </a:solidFill>
              </a:rPr>
              <a:t>Don’t forget: power off and USB cable out before updating!</a:t>
            </a:r>
            <a:endParaRPr lang="nl-NL" dirty="0">
              <a:solidFill>
                <a:schemeClr val="bg1"/>
              </a:solidFill>
            </a:endParaRPr>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en-US" dirty="0" smtClean="0">
                <a:solidFill>
                  <a:schemeClr val="bg1"/>
                </a:solidFill>
              </a:rPr>
              <a:t>Carefully watch the wires. Connect </a:t>
            </a:r>
            <a:r>
              <a:rPr lang="en-US" dirty="0" err="1" smtClean="0">
                <a:solidFill>
                  <a:schemeClr val="bg1"/>
                </a:solidFill>
              </a:rPr>
              <a:t>Vcc</a:t>
            </a:r>
            <a:r>
              <a:rPr lang="en-US" dirty="0" smtClean="0">
                <a:solidFill>
                  <a:schemeClr val="bg1"/>
                </a:solidFill>
              </a:rPr>
              <a:t>, GND and I/O correctly!</a:t>
            </a:r>
            <a:endParaRPr lang="nl-NL" dirty="0" smtClean="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Testing the buzzer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No need to restart </a:t>
            </a:r>
            <a:r>
              <a:rPr lang="en-US" dirty="0" err="1" smtClean="0"/>
              <a:t>scratchClient</a:t>
            </a:r>
            <a:r>
              <a:rPr lang="en-US" dirty="0" smtClean="0"/>
              <a:t>, because the </a:t>
            </a:r>
            <a:r>
              <a:rPr lang="en-US" dirty="0" err="1" smtClean="0"/>
              <a:t>config</a:t>
            </a:r>
            <a:r>
              <a:rPr lang="en-US" dirty="0" smtClean="0"/>
              <a:t> file was not changed.</a:t>
            </a:r>
          </a:p>
          <a:p>
            <a:r>
              <a:rPr lang="en-US" dirty="0" smtClean="0"/>
              <a:t>Define a variable </a:t>
            </a:r>
            <a:r>
              <a:rPr lang="en-US" i="1" dirty="0" smtClean="0"/>
              <a:t>Buzzer</a:t>
            </a:r>
            <a:r>
              <a:rPr lang="en-US" dirty="0" smtClean="0"/>
              <a:t> in Scratch</a:t>
            </a:r>
          </a:p>
          <a:p>
            <a:r>
              <a:rPr lang="en-US" dirty="0" smtClean="0"/>
              <a:t>Give it values between 0 and 100 </a:t>
            </a:r>
          </a:p>
          <a:p>
            <a:pPr lvl="1"/>
            <a:r>
              <a:rPr lang="en-US" dirty="0" smtClean="0"/>
              <a:t>Using the slider on the variable</a:t>
            </a:r>
          </a:p>
          <a:p>
            <a:pPr lvl="1"/>
            <a:r>
              <a:rPr lang="en-US" dirty="0" smtClean="0"/>
              <a:t>Does the value have much impact?</a:t>
            </a:r>
          </a:p>
          <a:p>
            <a:r>
              <a:rPr lang="en-US" dirty="0" smtClean="0"/>
              <a:t>Add the setting of the buzzer to the loop where you already set the servo and the Big Blue LED.</a:t>
            </a:r>
          </a:p>
          <a:p>
            <a:pPr lvl="1"/>
            <a:r>
              <a:rPr lang="en-US" dirty="0" smtClean="0"/>
              <a:t>Like with the LED, the values must be between 0 and 255.</a:t>
            </a:r>
          </a:p>
          <a:p>
            <a:r>
              <a:rPr lang="en-US" dirty="0" smtClean="0"/>
              <a:t>Only test a short time (to save the ears of your neighbors </a:t>
            </a:r>
            <a:r>
              <a:rPr lang="en-US" dirty="0" smtClean="0">
                <a:sym typeface="Wingdings" pitchFamily="2" charset="2"/>
              </a:rPr>
              <a: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PWM limitations of </a:t>
            </a:r>
            <a:r>
              <a:rPr lang="en-US" dirty="0" err="1" smtClean="0"/>
              <a:t>Arduino</a:t>
            </a:r>
            <a:r>
              <a:rPr lang="en-US" dirty="0" smtClean="0"/>
              <a:t> </a:t>
            </a:r>
            <a:r>
              <a:rPr lang="en-US" sz="2700" dirty="0" smtClean="0"/>
              <a:t>(</a:t>
            </a:r>
            <a:r>
              <a:rPr lang="en-US" sz="2700" dirty="0" err="1" smtClean="0"/>
              <a:t>Nano</a:t>
            </a:r>
            <a:r>
              <a:rPr lang="en-US" sz="2700" dirty="0" smtClean="0"/>
              <a:t> and Uno)</a:t>
            </a:r>
            <a:endParaRPr lang="nl-NL" dirty="0"/>
          </a:p>
        </p:txBody>
      </p:sp>
      <p:sp>
        <p:nvSpPr>
          <p:cNvPr id="3" name="Tijdelijke aanduiding voor inhoud 2"/>
          <p:cNvSpPr>
            <a:spLocks noGrp="1"/>
          </p:cNvSpPr>
          <p:nvPr>
            <p:ph idx="1"/>
          </p:nvPr>
        </p:nvSpPr>
        <p:spPr/>
        <p:txBody>
          <a:bodyPr/>
          <a:lstStyle/>
          <a:p>
            <a:r>
              <a:rPr lang="en-US" dirty="0" smtClean="0"/>
              <a:t>General PWM is available on pins 3, 5, 6, 9, 10, 11</a:t>
            </a:r>
          </a:p>
          <a:p>
            <a:r>
              <a:rPr lang="en-US" dirty="0" smtClean="0"/>
              <a:t>Servo can be configured on those pins, but also on 2, 4, 7, 8, 12</a:t>
            </a:r>
          </a:p>
          <a:p>
            <a:r>
              <a:rPr lang="en-US" dirty="0" smtClean="0"/>
              <a:t>If a servo is configured on any pin, pins 9 and 10 cannot be configured as PWM anymore.</a:t>
            </a:r>
          </a:p>
          <a:p>
            <a:pPr lvl="1"/>
            <a:r>
              <a:rPr lang="en-US" dirty="0" smtClean="0"/>
              <a:t>The </a:t>
            </a:r>
            <a:r>
              <a:rPr lang="en-US" dirty="0" err="1" smtClean="0"/>
              <a:t>config</a:t>
            </a:r>
            <a:r>
              <a:rPr lang="en-US" dirty="0" smtClean="0"/>
              <a:t> tool will warn you if you do it wrongly.</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82</a:t>
            </a:fld>
            <a:endParaRPr lang="nl-N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9: Make a Scratch program</a:t>
            </a:r>
            <a:endParaRPr lang="nl-NL" dirty="0"/>
          </a:p>
        </p:txBody>
      </p:sp>
      <p:sp>
        <p:nvSpPr>
          <p:cNvPr id="6" name="Ondertitel 5"/>
          <p:cNvSpPr>
            <a:spLocks noGrp="1"/>
          </p:cNvSpPr>
          <p:nvPr>
            <p:ph type="subTitle" idx="1"/>
          </p:nvPr>
        </p:nvSpPr>
        <p:spPr/>
        <p:txBody>
          <a:bodyPr/>
          <a:lstStyle/>
          <a:p>
            <a:r>
              <a:rPr lang="en-US" dirty="0" smtClean="0">
                <a:solidFill>
                  <a:schemeClr val="bg1"/>
                </a:solidFill>
              </a:rPr>
              <a:t>Extra material in case you have time left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Integrate with sprites</a:t>
            </a:r>
            <a:endParaRPr lang="nl-NL" dirty="0"/>
          </a:p>
        </p:txBody>
      </p:sp>
      <p:sp>
        <p:nvSpPr>
          <p:cNvPr id="3" name="Tijdelijke aanduiding voor inhoud 2"/>
          <p:cNvSpPr>
            <a:spLocks noGrp="1"/>
          </p:cNvSpPr>
          <p:nvPr>
            <p:ph idx="1"/>
          </p:nvPr>
        </p:nvSpPr>
        <p:spPr/>
        <p:txBody>
          <a:bodyPr/>
          <a:lstStyle/>
          <a:p>
            <a:r>
              <a:rPr lang="en-US" dirty="0" smtClean="0"/>
              <a:t>Load the following sprite</a:t>
            </a:r>
          </a:p>
          <a:p>
            <a:pPr lvl="1"/>
            <a:r>
              <a:rPr lang="en-US" dirty="0" smtClean="0"/>
              <a:t>Big Red LED</a:t>
            </a:r>
          </a:p>
          <a:p>
            <a:pPr lvl="1"/>
            <a:r>
              <a:rPr lang="en-US" dirty="0" smtClean="0"/>
              <a:t>Sits in the </a:t>
            </a:r>
            <a:r>
              <a:rPr lang="en-US" i="1" dirty="0" err="1" smtClean="0"/>
              <a:t>PiAndMore</a:t>
            </a:r>
            <a:r>
              <a:rPr lang="en-US" dirty="0" smtClean="0"/>
              <a:t> folder on the desktop in a folder </a:t>
            </a:r>
            <a:r>
              <a:rPr lang="en-US" i="1" dirty="0" smtClean="0"/>
              <a:t>Sprites</a:t>
            </a:r>
            <a:r>
              <a:rPr lang="en-US" dirty="0" smtClean="0"/>
              <a:t>.</a:t>
            </a:r>
          </a:p>
          <a:p>
            <a:r>
              <a:rPr lang="en-US" dirty="0" smtClean="0"/>
              <a:t>Take a look at the code of the sprite.</a:t>
            </a:r>
          </a:p>
          <a:p>
            <a:r>
              <a:rPr lang="en-US" dirty="0" smtClean="0"/>
              <a:t>Update the code that you wrote earlier today for the </a:t>
            </a:r>
            <a:r>
              <a:rPr lang="en-US" i="1" dirty="0" smtClean="0"/>
              <a:t>Big Red LED</a:t>
            </a:r>
            <a:r>
              <a:rPr lang="en-US"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84</a:t>
            </a:fld>
            <a:endParaRPr lang="nl-N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Green LED sprite</a:t>
            </a:r>
            <a:endParaRPr lang="nl-NL" dirty="0"/>
          </a:p>
        </p:txBody>
      </p:sp>
      <p:sp>
        <p:nvSpPr>
          <p:cNvPr id="3" name="Tijdelijke aanduiding voor inhoud 2"/>
          <p:cNvSpPr>
            <a:spLocks noGrp="1"/>
          </p:cNvSpPr>
          <p:nvPr>
            <p:ph idx="1"/>
          </p:nvPr>
        </p:nvSpPr>
        <p:spPr/>
        <p:txBody>
          <a:bodyPr/>
          <a:lstStyle/>
          <a:p>
            <a:r>
              <a:rPr lang="en-US"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the Big Blue LED sprite</a:t>
            </a:r>
            <a:endParaRPr lang="nl-NL" dirty="0"/>
          </a:p>
        </p:txBody>
      </p:sp>
      <p:sp>
        <p:nvSpPr>
          <p:cNvPr id="3" name="Tijdelijke aanduiding voor inhoud 2"/>
          <p:cNvSpPr>
            <a:spLocks noGrp="1"/>
          </p:cNvSpPr>
          <p:nvPr>
            <p:ph idx="1"/>
          </p:nvPr>
        </p:nvSpPr>
        <p:spPr/>
        <p:txBody>
          <a:bodyPr/>
          <a:lstStyle/>
          <a:p>
            <a:r>
              <a:rPr lang="en-US" dirty="0" smtClean="0"/>
              <a:t>Load the Big Blue LED sprite</a:t>
            </a:r>
          </a:p>
          <a:p>
            <a:r>
              <a:rPr lang="en-US" dirty="0" err="1" smtClean="0"/>
              <a:t>Analyse</a:t>
            </a:r>
            <a:r>
              <a:rPr lang="en-US" dirty="0" smtClean="0"/>
              <a:t> the code in that sprite, which is different</a:t>
            </a:r>
          </a:p>
          <a:p>
            <a:pPr lvl="1"/>
            <a:r>
              <a:rPr lang="en-US" dirty="0" smtClean="0"/>
              <a:t>The Big Blue LED sprite will move over the screen as the intensity changes</a:t>
            </a:r>
          </a:p>
          <a:p>
            <a:pPr lvl="1"/>
            <a:r>
              <a:rPr lang="en-US" dirty="0" smtClean="0"/>
              <a:t>You can also move it with your mouse and see the intensity change.</a:t>
            </a:r>
          </a:p>
          <a:p>
            <a:r>
              <a:rPr lang="en-US"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87</a:t>
            </a:fld>
            <a:endParaRPr lang="nl-NL"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PiAndMore</a:t>
            </a:r>
            <a:r>
              <a:rPr lang="en-US" dirty="0" smtClean="0"/>
              <a:t> folder on the desktop</a:t>
            </a:r>
          </a:p>
          <a:p>
            <a:r>
              <a:rPr lang="en-US" dirty="0" smtClean="0"/>
              <a:t>The rest of the material you can download from </a:t>
            </a:r>
            <a:r>
              <a:rPr lang="en-US" dirty="0" smtClean="0">
                <a:hlinkClick r:id="rId3"/>
              </a:rPr>
              <a:t>www.github.com</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89</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Output signals are controlled from Scratch by giving a variable a value</a:t>
            </a:r>
          </a:p>
          <a:p>
            <a:r>
              <a:rPr lang="en-US" dirty="0" smtClean="0"/>
              <a:t>Input signals are monitored by the sensor programming elements</a:t>
            </a:r>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smtClean="0"/>
              <a:t>If you want to know more …</a:t>
            </a:r>
            <a:endParaRPr lang="nl-NL" dirty="0"/>
          </a:p>
        </p:txBody>
      </p:sp>
      <p:sp>
        <p:nvSpPr>
          <p:cNvPr id="7" name="Tijdelijke aanduiding voor inhoud 6"/>
          <p:cNvSpPr>
            <a:spLocks noGrp="1"/>
          </p:cNvSpPr>
          <p:nvPr>
            <p:ph idx="1"/>
          </p:nvPr>
        </p:nvSpPr>
        <p:spPr/>
        <p:txBody>
          <a:bodyPr/>
          <a:lstStyle/>
          <a:p>
            <a:r>
              <a:rPr lang="en-US" dirty="0" smtClean="0"/>
              <a:t>Join the advanced workshop</a:t>
            </a:r>
          </a:p>
          <a:p>
            <a:r>
              <a:rPr lang="en-US"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91</a:t>
            </a:fld>
            <a:endParaRPr lang="nl-NL"/>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92</a:t>
            </a:fld>
            <a:endParaRPr lang="nl-NL"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en-US"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en-US" dirty="0" smtClean="0"/>
              <a:t>You can continue to use your setup, with one exception:</a:t>
            </a:r>
          </a:p>
          <a:p>
            <a:r>
              <a:rPr lang="en-US" dirty="0" smtClean="0"/>
              <a:t>You need to move the Big Blue LED to pin 9</a:t>
            </a:r>
          </a:p>
          <a:p>
            <a:pPr lvl="1"/>
            <a:r>
              <a:rPr lang="en-US" dirty="0" smtClean="0"/>
              <a:t>Direction: out, function: output (so no PWM)</a:t>
            </a:r>
          </a:p>
          <a:p>
            <a:r>
              <a:rPr lang="en-US"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Weekendschool</a:t>
            </a:r>
            <a:r>
              <a:rPr lang="en-US" dirty="0" smtClean="0"/>
              <a:t> or for </a:t>
            </a:r>
            <a:r>
              <a:rPr lang="en-US" i="1" dirty="0" err="1" smtClean="0"/>
              <a:t>PiAndMore</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err="1" smtClean="0"/>
              <a:t>Advanced</a:t>
            </a:r>
            <a:r>
              <a:rPr lang="nl-NL" b="1" dirty="0" smtClean="0"/>
              <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a:t>
            </a:r>
          </a:p>
          <a:p>
            <a:r>
              <a:rPr lang="en-US" dirty="0" smtClean="0">
                <a:solidFill>
                  <a:schemeClr val="bg1"/>
                </a:solidFill>
              </a:rPr>
              <a:t>Trier – 24 June 2017 </a:t>
            </a:r>
            <a:endParaRPr lang="nl-NL"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97</a:t>
            </a:fld>
            <a:endParaRPr lang="nl-NL"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en-US"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en-US" dirty="0" smtClean="0"/>
              <a:t>If you are familiar with </a:t>
            </a:r>
            <a:r>
              <a:rPr lang="en-US" dirty="0" err="1" smtClean="0"/>
              <a:t>scratchClient</a:t>
            </a:r>
            <a:r>
              <a:rPr lang="en-US" dirty="0" smtClean="0"/>
              <a:t>, but not with the new </a:t>
            </a:r>
            <a:r>
              <a:rPr lang="en-US" dirty="0" err="1" smtClean="0"/>
              <a:t>config</a:t>
            </a:r>
            <a:r>
              <a:rPr lang="en-US" dirty="0" smtClean="0"/>
              <a:t> tool …</a:t>
            </a:r>
          </a:p>
          <a:p>
            <a:pPr lvl="1"/>
            <a:r>
              <a:rPr lang="en-US" dirty="0" smtClean="0"/>
              <a:t>… you may want to look at some slides of the beginners workshop</a:t>
            </a:r>
          </a:p>
          <a:p>
            <a:r>
              <a:rPr lang="en-US" dirty="0" smtClean="0"/>
              <a:t>Other than that, you do </a:t>
            </a:r>
            <a:r>
              <a:rPr lang="en-US" b="1" dirty="0" smtClean="0"/>
              <a:t>not</a:t>
            </a:r>
            <a:r>
              <a:rPr lang="en-US" dirty="0" smtClean="0"/>
              <a:t> have to build up the complete setup what the people of the beginners workshop did.</a:t>
            </a:r>
          </a:p>
          <a:p>
            <a:pPr lvl="1"/>
            <a:r>
              <a:rPr lang="en-US" dirty="0" smtClean="0"/>
              <a:t>Only those things on the next slide.</a:t>
            </a:r>
          </a:p>
          <a:p>
            <a:r>
              <a:rPr lang="en-US" dirty="0" smtClean="0"/>
              <a:t>You will however see the components of the beginners workshop in the diagrams.</a:t>
            </a:r>
          </a:p>
          <a:p>
            <a:pPr lvl="1"/>
            <a:r>
              <a:rPr lang="en-US"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98</a:t>
            </a:fld>
            <a:endParaRPr lang="nl-NL"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Make a script file to start </a:t>
            </a:r>
            <a:r>
              <a:rPr lang="en-US" dirty="0" err="1" smtClean="0"/>
              <a:t>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en-US" dirty="0" smtClean="0"/>
              <a:t>Then make a new file in the </a:t>
            </a:r>
            <a:r>
              <a:rPr lang="en-US" dirty="0" err="1" smtClean="0"/>
              <a:t>PiAndMore</a:t>
            </a:r>
            <a:r>
              <a:rPr lang="en-US" dirty="0" smtClean="0"/>
              <a:t> folder on the Desktop</a:t>
            </a:r>
          </a:p>
          <a:p>
            <a:pPr lvl="1"/>
            <a:r>
              <a:rPr lang="en-US" dirty="0" smtClean="0"/>
              <a:t>Call it </a:t>
            </a:r>
            <a:r>
              <a:rPr lang="en-US" sz="2100" dirty="0" err="1" smtClean="0">
                <a:latin typeface="Courier New" pitchFamily="49" charset="0"/>
                <a:cs typeface="Courier New" pitchFamily="49" charset="0"/>
              </a:rPr>
              <a:t>StartSC.bash</a:t>
            </a:r>
            <a:endParaRPr lang="en-US" sz="2100" dirty="0" smtClean="0">
              <a:latin typeface="Courier New" pitchFamily="49" charset="0"/>
              <a:cs typeface="Courier New" pitchFamily="49" charset="0"/>
            </a:endParaRPr>
          </a:p>
          <a:p>
            <a:r>
              <a:rPr lang="en-US" dirty="0" smtClean="0"/>
              <a:t>Put this into the file (copy/paste from this presentation):</a:t>
            </a:r>
          </a:p>
          <a:p>
            <a:pPr lvl="1">
              <a:buNone/>
            </a:pPr>
            <a:r>
              <a:rPr lang="en-US" dirty="0" smtClean="0">
                <a:latin typeface="Courier New" pitchFamily="49" charset="0"/>
                <a:cs typeface="Courier New" pitchFamily="49" charset="0"/>
              </a:rPr>
              <a:t>!# /bin/bash</a:t>
            </a:r>
            <a:endParaRPr lang="nl-NL" dirty="0" smtClean="0">
              <a:latin typeface="Courier New" pitchFamily="49" charset="0"/>
              <a:cs typeface="Courier New" pitchFamily="49" charset="0"/>
            </a:endParaRPr>
          </a:p>
          <a:p>
            <a:pPr lvl="1">
              <a:buNone/>
            </a:pPr>
            <a:r>
              <a:rPr lang="nl-NL" dirty="0" err="1" smtClean="0">
                <a:latin typeface="Courier New" pitchFamily="49" charset="0"/>
                <a:cs typeface="Courier New" pitchFamily="49" charset="0"/>
              </a:rPr>
              <a:t>sudo</a:t>
            </a:r>
            <a:r>
              <a:rPr lang="nl-NL" dirty="0" smtClean="0">
                <a:latin typeface="Courier New" pitchFamily="49" charset="0"/>
                <a:cs typeface="Courier New" pitchFamily="49" charset="0"/>
              </a:rPr>
              <a:t> python ~/</a:t>
            </a:r>
            <a:r>
              <a:rPr lang="nl-NL" dirty="0" err="1" smtClean="0">
                <a:latin typeface="Courier New" pitchFamily="49" charset="0"/>
                <a:cs typeface="Courier New" pitchFamily="49" charset="0"/>
              </a:rPr>
              <a:t>scratchClient</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src</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scratchClient.py</a:t>
            </a:r>
            <a:r>
              <a:rPr lang="nl-NL" dirty="0" smtClean="0">
                <a:latin typeface="Courier New" pitchFamily="49" charset="0"/>
                <a:cs typeface="Courier New" pitchFamily="49" charset="0"/>
              </a:rPr>
              <a:t> -c ~/Desktop/</a:t>
            </a:r>
            <a:r>
              <a:rPr lang="nl-NL" dirty="0" err="1" smtClean="0">
                <a:latin typeface="Courier New" pitchFamily="49" charset="0"/>
                <a:cs typeface="Courier New" pitchFamily="49" charset="0"/>
              </a:rPr>
              <a:t>PiAndMore</a:t>
            </a:r>
            <a:r>
              <a:rPr lang="nl-NL" dirty="0" smtClean="0">
                <a:latin typeface="Courier New" pitchFamily="49" charset="0"/>
                <a:cs typeface="Courier New" pitchFamily="49" charset="0"/>
              </a:rPr>
              <a:t>/</a:t>
            </a:r>
            <a:r>
              <a:rPr lang="nl-NL" dirty="0" err="1" smtClean="0">
                <a:latin typeface="Courier New" pitchFamily="49" charset="0"/>
                <a:cs typeface="Courier New" pitchFamily="49" charset="0"/>
              </a:rPr>
              <a:t>PiAndMore.xml</a:t>
            </a:r>
            <a:endParaRPr lang="nl-NL" dirty="0" smtClean="0">
              <a:latin typeface="Courier New" pitchFamily="49" charset="0"/>
              <a:cs typeface="Courier New" pitchFamily="49" charset="0"/>
            </a:endParaRPr>
          </a:p>
          <a:p>
            <a:pPr lvl="1">
              <a:buNone/>
            </a:pPr>
            <a:r>
              <a:rPr lang="en-US" dirty="0" smtClean="0">
                <a:latin typeface="Courier New" pitchFamily="49" charset="0"/>
                <a:cs typeface="Courier New" pitchFamily="49" charset="0"/>
              </a:rPr>
              <a:t>pause –p “Press Enter to continue”</a:t>
            </a:r>
            <a:endParaRPr lang="nl-NL" dirty="0" smtClean="0">
              <a:latin typeface="Courier New" pitchFamily="49" charset="0"/>
              <a:cs typeface="Courier New" pitchFamily="49" charset="0"/>
            </a:endParaRPr>
          </a:p>
          <a:p>
            <a:r>
              <a:rPr lang="en-US" dirty="0" smtClean="0"/>
              <a:t>Make the file executable (file properties, permissions)</a:t>
            </a:r>
          </a:p>
          <a:p>
            <a:r>
              <a:rPr lang="en-US" dirty="0" smtClean="0"/>
              <a:t>Do you understand what the file does? </a:t>
            </a:r>
          </a:p>
          <a:p>
            <a:pPr lvl="1"/>
            <a:r>
              <a:rPr lang="en-US"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99</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en-US"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17000</TotalTime>
  <Words>8514</Words>
  <Application>Microsoft Office PowerPoint</Application>
  <PresentationFormat>Diavoorstelling (16:9)</PresentationFormat>
  <Paragraphs>1276</Paragraphs>
  <Slides>165</Slides>
  <Notes>154</Notes>
  <HiddenSlides>0</HiddenSlides>
  <MMClips>0</MMClips>
  <ScaleCrop>false</ScaleCrop>
  <HeadingPairs>
    <vt:vector size="4" baseType="variant">
      <vt:variant>
        <vt:lpstr>Thema</vt:lpstr>
      </vt:variant>
      <vt:variant>
        <vt:i4>1</vt:i4>
      </vt:variant>
      <vt:variant>
        <vt:lpstr>Diatitels</vt:lpstr>
      </vt:variant>
      <vt:variant>
        <vt:i4>165</vt:i4>
      </vt:variant>
    </vt:vector>
  </HeadingPairs>
  <TitlesOfParts>
    <vt:vector size="166"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Monitor the variables</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level</vt:lpstr>
      <vt:lpstr>Overview of next levels</vt:lpstr>
      <vt:lpstr>Part 10: Take your work home</vt:lpstr>
      <vt:lpstr>Do you want to take your work home?</vt:lpstr>
      <vt:lpstr>Appendix A When using Scratch 1.4</vt:lpstr>
      <vt:lpstr>The setup</vt:lpstr>
      <vt:lpstr>Defining the config file</vt:lpstr>
      <vt:lpstr>Create the Scratch program</vt:lpstr>
      <vt:lpstr>Program in Scratch 1.4</vt:lpstr>
      <vt:lpstr>End of the beginners workshop</vt:lpstr>
      <vt:lpstr>Physical computing from Scratch using scratchClient – Advanced  Control servos, LEDs and more from Scratch using RPi, Arduino, scratchClient</vt:lpstr>
      <vt:lpstr>Part 7: Adding analog input</vt:lpstr>
      <vt:lpstr>Changing the wiring on the board</vt:lpstr>
      <vt:lpstr>The electronics of a potentiometer</vt:lpstr>
      <vt:lpstr>Adding analog input</vt:lpstr>
      <vt:lpstr>Update the config file</vt:lpstr>
      <vt:lpstr>Test whether it works</vt:lpstr>
      <vt:lpstr>Part 8: Pulse Width Modulation</vt:lpstr>
      <vt:lpstr>Where we are …</vt:lpstr>
      <vt:lpstr>Pulse Width Modulation (PWM)</vt:lpstr>
      <vt:lpstr>Dimming the BigBlueLED with PWM</vt:lpstr>
      <vt:lpstr>Test</vt:lpstr>
      <vt:lpstr>Connect Potmeter and Big Blue LED (via Scratch)</vt:lpstr>
      <vt:lpstr>Controlling a servo with PWM</vt:lpstr>
      <vt:lpstr>Adding the servo to pin 12</vt:lpstr>
      <vt:lpstr>Testing the servo</vt:lpstr>
      <vt:lpstr>Controlling a buzzer with PWM</vt:lpstr>
      <vt:lpstr>Connect the buzzer to pin 11</vt:lpstr>
      <vt:lpstr>Testing the buzzer</vt:lpstr>
      <vt:lpstr>PWM limitations of Arduino (Nano and Uno)</vt:lpstr>
      <vt:lpstr>Part 9: Make a Scratch program</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544</cp:revision>
  <dcterms:created xsi:type="dcterms:W3CDTF">2016-12-25T05:55:15Z</dcterms:created>
  <dcterms:modified xsi:type="dcterms:W3CDTF">2018-02-05T22:13:12Z</dcterms:modified>
</cp:coreProperties>
</file>